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57" r:id="rId3"/>
    <p:sldId id="262"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125A1D-D59B-FC28-20D8-1390F04D2AA5}" name="Agate Development" initials="AD" userId="Agate Development" providerId="None"/>
  <p188:author id="{2A95A230-7EA7-8227-3E2B-08EC68339622}" name="Marilyn Isaacks" initials="MI" userId="S::isaacks@agatepub.onmicrosoft.com::0364ad1e-3287-43f4-bbe5-39165916fc92" providerId="AD"/>
  <p188:author id="{00DB3184-8DB4-C7A8-6E01-E98291DFE131}" name="Thomas H. Cormen" initials="THC" userId="S::d32210h@dartmouth.edu::9d023bd1-fe87-435b-8ffc-424b678b2c3a" providerId="AD"/>
  <p188:author id="{D0571EF0-6B3A-9ED5-88C6-34874A2A4F47}" name="Agate" initials="A" userId="Agat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2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87075"/>
  </p:normalViewPr>
  <p:slideViewPr>
    <p:cSldViewPr snapToGrid="0">
      <p:cViewPr varScale="1">
        <p:scale>
          <a:sx n="106" d="100"/>
          <a:sy n="106" d="100"/>
        </p:scale>
        <p:origin x="1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13521-282F-442E-B43D-ADCE94B9474A}"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55B2B-5621-4549-B656-A9B498AC22FC}" type="slidenum">
              <a:rPr lang="en-US" smtClean="0"/>
              <a:t>‹#›</a:t>
            </a:fld>
            <a:endParaRPr lang="en-US"/>
          </a:p>
        </p:txBody>
      </p:sp>
    </p:spTree>
    <p:extLst>
      <p:ext uri="{BB962C8B-B14F-4D97-AF65-F5344CB8AC3E}">
        <p14:creationId xmlns:p14="http://schemas.microsoft.com/office/powerpoint/2010/main" val="93719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12</a:t>
            </a:fld>
            <a:endParaRPr lang="en-US"/>
          </a:p>
        </p:txBody>
      </p:sp>
    </p:spTree>
    <p:extLst>
      <p:ext uri="{BB962C8B-B14F-4D97-AF65-F5344CB8AC3E}">
        <p14:creationId xmlns:p14="http://schemas.microsoft.com/office/powerpoint/2010/main" val="259394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855B2B-5621-4549-B656-A9B498AC22FC}" type="slidenum">
              <a:rPr lang="en-US" smtClean="0"/>
              <a:t>13</a:t>
            </a:fld>
            <a:endParaRPr lang="en-US"/>
          </a:p>
        </p:txBody>
      </p:sp>
    </p:spTree>
    <p:extLst>
      <p:ext uri="{BB962C8B-B14F-4D97-AF65-F5344CB8AC3E}">
        <p14:creationId xmlns:p14="http://schemas.microsoft.com/office/powerpoint/2010/main" val="417381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M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D005-645B-4665-ADC2-31DA47FB0859}"/>
              </a:ext>
            </a:extLst>
          </p:cNvPr>
          <p:cNvSpPr>
            <a:spLocks noGrp="1"/>
          </p:cNvSpPr>
          <p:nvPr>
            <p:ph type="ctrTitle" hasCustomPrompt="1"/>
          </p:nvPr>
        </p:nvSpPr>
        <p:spPr>
          <a:xfrm>
            <a:off x="3742442" y="1122364"/>
            <a:ext cx="6925559" cy="529213"/>
          </a:xfrm>
        </p:spPr>
        <p:txBody>
          <a:bodyPr anchor="ctr">
            <a:noAutofit/>
          </a:bodyPr>
          <a:lstStyle>
            <a:lvl1pPr algn="l">
              <a:defRPr sz="4000"/>
            </a:lvl1pPr>
          </a:lstStyle>
          <a:p>
            <a:r>
              <a:rPr lang="en-US" dirty="0"/>
              <a:t>CLICK TO EDIT TITLE STYLE</a:t>
            </a:r>
          </a:p>
        </p:txBody>
      </p:sp>
      <p:pic>
        <p:nvPicPr>
          <p:cNvPr id="7" name="Picture 6" descr="Diagram&#10;&#10;Description automatically generated with low confidence">
            <a:extLst>
              <a:ext uri="{FF2B5EF4-FFF2-40B4-BE49-F238E27FC236}">
                <a16:creationId xmlns:a16="http://schemas.microsoft.com/office/drawing/2014/main" id="{7C1C612A-DB61-4EB7-ABA7-7493762B66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013" t="2838" r="4670" b="2713"/>
          <a:stretch/>
        </p:blipFill>
        <p:spPr>
          <a:xfrm>
            <a:off x="1524000" y="1119002"/>
            <a:ext cx="2058187" cy="2384239"/>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682DAF0E-7F97-47E4-919E-4CF4629FD5A0}"/>
              </a:ext>
            </a:extLst>
          </p:cNvPr>
          <p:cNvSpPr/>
          <p:nvPr userDrawn="1"/>
        </p:nvSpPr>
        <p:spPr>
          <a:xfrm>
            <a:off x="1523998" y="3608761"/>
            <a:ext cx="9144000" cy="631596"/>
          </a:xfrm>
          <a:prstGeom prst="rect">
            <a:avLst/>
          </a:prstGeom>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A65CC4A1-10DC-424A-92E6-D29D8958ADDD}"/>
              </a:ext>
            </a:extLst>
          </p:cNvPr>
          <p:cNvSpPr>
            <a:spLocks noGrp="1"/>
          </p:cNvSpPr>
          <p:nvPr>
            <p:ph type="subTitle" idx="1" hasCustomPrompt="1"/>
          </p:nvPr>
        </p:nvSpPr>
        <p:spPr>
          <a:xfrm>
            <a:off x="1524000" y="3602038"/>
            <a:ext cx="9144000" cy="631596"/>
          </a:xfrm>
        </p:spPr>
        <p:txBody>
          <a:bodyPr anchor="ctr">
            <a:normAutofit/>
          </a:bodyPr>
          <a:lstStyle>
            <a:lvl1pPr marL="0" indent="0" algn="r">
              <a:buNone/>
              <a:defRPr sz="2400">
                <a:solidFill>
                  <a:schemeClr val="bg1"/>
                </a:solidFill>
                <a:latin typeface="Times New Roman" panose="02020603050405020304" pitchFamily="18" charset="0"/>
                <a:cs typeface="Times New Roman" panose="02020603050405020304" pitchFamily="18" charset="0"/>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68FE3554-0961-4EC3-8E67-0ADD6F729BCD}"/>
              </a:ext>
            </a:extLst>
          </p:cNvPr>
          <p:cNvSpPr>
            <a:spLocks noGrp="1"/>
          </p:cNvSpPr>
          <p:nvPr>
            <p:ph type="body" sz="quarter" idx="13" hasCustomPrompt="1"/>
          </p:nvPr>
        </p:nvSpPr>
        <p:spPr>
          <a:xfrm>
            <a:off x="3743864" y="1803401"/>
            <a:ext cx="6924137" cy="1700213"/>
          </a:xfrm>
        </p:spPr>
        <p:txBody>
          <a:bodyPr>
            <a:noAutofit/>
          </a:bodyPr>
          <a:lstStyle>
            <a:lvl1pPr marL="0" indent="0">
              <a:buNone/>
              <a:defRPr sz="6000">
                <a:solidFill>
                  <a:schemeClr val="accent1"/>
                </a:solidFill>
                <a:latin typeface="Times New Roman" panose="02020603050405020304" pitchFamily="18" charset="0"/>
                <a:cs typeface="Times New Roman" panose="02020603050405020304" pitchFamily="18" charset="0"/>
              </a:defRPr>
            </a:lvl1pPr>
            <a:lvl2pPr>
              <a:defRPr sz="4000">
                <a:solidFill>
                  <a:schemeClr val="accent1"/>
                </a:solidFill>
                <a:latin typeface="+mj-lt"/>
              </a:defRPr>
            </a:lvl2pPr>
            <a:lvl3pPr>
              <a:defRPr sz="4000">
                <a:solidFill>
                  <a:schemeClr val="accent1"/>
                </a:solidFill>
                <a:latin typeface="+mj-lt"/>
              </a:defRPr>
            </a:lvl3pPr>
            <a:lvl4pPr>
              <a:defRPr sz="4000">
                <a:solidFill>
                  <a:schemeClr val="accent1"/>
                </a:solidFill>
                <a:latin typeface="+mj-lt"/>
              </a:defRPr>
            </a:lvl4pPr>
            <a:lvl5pPr>
              <a:defRPr sz="4000">
                <a:solidFill>
                  <a:schemeClr val="accent1"/>
                </a:solidFill>
                <a:latin typeface="+mj-lt"/>
              </a:defRPr>
            </a:lvl5pPr>
          </a:lstStyle>
          <a:p>
            <a:pPr lvl="0"/>
            <a:r>
              <a:rPr lang="en-US" dirty="0"/>
              <a:t>CLICK TO EDIT MASTER TITLE</a:t>
            </a:r>
          </a:p>
        </p:txBody>
      </p:sp>
    </p:spTree>
    <p:custDataLst>
      <p:tags r:id="rId1"/>
    </p:custDataLst>
    <p:extLst>
      <p:ext uri="{BB962C8B-B14F-4D97-AF65-F5344CB8AC3E}">
        <p14:creationId xmlns:p14="http://schemas.microsoft.com/office/powerpoint/2010/main" val="155661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5" name="Table Placeholder 4">
            <a:extLst>
              <a:ext uri="{FF2B5EF4-FFF2-40B4-BE49-F238E27FC236}">
                <a16:creationId xmlns:a16="http://schemas.microsoft.com/office/drawing/2014/main" id="{DDEB84AB-3E80-4999-8364-D47C69B98A40}"/>
              </a:ext>
            </a:extLst>
          </p:cNvPr>
          <p:cNvSpPr>
            <a:spLocks noGrp="1"/>
          </p:cNvSpPr>
          <p:nvPr>
            <p:ph type="tbl" sz="quarter" idx="13"/>
          </p:nvPr>
        </p:nvSpPr>
        <p:spPr>
          <a:xfrm>
            <a:off x="838199" y="1856232"/>
            <a:ext cx="10515602" cy="4142232"/>
          </a:xfrm>
        </p:spPr>
        <p:txBody>
          <a:bodyPr/>
          <a:lstStyle/>
          <a:p>
            <a:endParaRPr lang="en-US" dirty="0"/>
          </a:p>
        </p:txBody>
      </p:sp>
    </p:spTree>
    <p:custDataLst>
      <p:tags r:id="rId1"/>
    </p:custDataLst>
    <p:extLst>
      <p:ext uri="{BB962C8B-B14F-4D97-AF65-F5344CB8AC3E}">
        <p14:creationId xmlns:p14="http://schemas.microsoft.com/office/powerpoint/2010/main" val="136886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11297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2A54-511D-4B47-A8C1-E73BC66A8197}"/>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AC751022-59EB-4069-B08D-98C221023205}"/>
              </a:ext>
            </a:extLst>
          </p:cNvPr>
          <p:cNvSpPr>
            <a:spLocks noGrp="1"/>
          </p:cNvSpPr>
          <p:nvPr>
            <p:ph idx="1"/>
          </p:nvPr>
        </p:nvSpPr>
        <p:spPr>
          <a:xfrm>
            <a:off x="5183188" y="987425"/>
            <a:ext cx="6172201" cy="4873625"/>
          </a:xfrm>
        </p:spPr>
        <p:txBody>
          <a:bodyPr>
            <a:noAutofit/>
          </a:bodyPr>
          <a:lstStyle>
            <a:lvl1pPr>
              <a:defRPr sz="3200"/>
            </a:lvl1pPr>
            <a:lvl2pPr>
              <a:defRPr sz="2800"/>
            </a:lvl2pPr>
            <a:lvl3pPr>
              <a:defRPr sz="2400"/>
            </a:lvl3pPr>
            <a:lvl4pPr>
              <a:defRPr sz="24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Text Placeholder 3">
            <a:extLst>
              <a:ext uri="{FF2B5EF4-FFF2-40B4-BE49-F238E27FC236}">
                <a16:creationId xmlns:a16="http://schemas.microsoft.com/office/drawing/2014/main" id="{759A305B-2464-42AA-BB2A-4AF7022876ED}"/>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A9FC86AA-20C0-4B07-9897-057ED775F926}"/>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3" name="Text Placeholder 9">
            <a:extLst>
              <a:ext uri="{FF2B5EF4-FFF2-40B4-BE49-F238E27FC236}">
                <a16:creationId xmlns:a16="http://schemas.microsoft.com/office/drawing/2014/main" id="{87984911-9300-4852-A0CB-CB3247D6B560}"/>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08035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624-2FD8-4379-9172-06D593D6EAA0}"/>
              </a:ext>
            </a:extLst>
          </p:cNvPr>
          <p:cNvSpPr>
            <a:spLocks noGrp="1"/>
          </p:cNvSpPr>
          <p:nvPr>
            <p:ph type="title" hasCustomPrompt="1"/>
          </p:nvPr>
        </p:nvSpPr>
        <p:spPr>
          <a:xfrm>
            <a:off x="839790" y="457200"/>
            <a:ext cx="3932236" cy="1600200"/>
          </a:xfrm>
        </p:spPr>
        <p:txBody>
          <a:bodyPr anchor="ctr">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EDB0D115-B69A-42D4-A9C3-F3D989363802}"/>
              </a:ext>
            </a:extLst>
          </p:cNvPr>
          <p:cNvSpPr>
            <a:spLocks noGrp="1"/>
          </p:cNvSpPr>
          <p:nvPr>
            <p:ph type="pic" idx="1"/>
          </p:nvPr>
        </p:nvSpPr>
        <p:spPr>
          <a:xfrm>
            <a:off x="5183188" y="987425"/>
            <a:ext cx="6172201" cy="4873625"/>
          </a:xfrm>
          <a:effectLst>
            <a:softEdge rad="63500"/>
          </a:effectLst>
        </p:spPr>
        <p:txBody>
          <a:bodyPr>
            <a:noAutofit/>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B4C5C395-1E09-4915-AE2A-CD60CFE23A09}"/>
              </a:ext>
            </a:extLst>
          </p:cNvPr>
          <p:cNvSpPr>
            <a:spLocks noGrp="1"/>
          </p:cNvSpPr>
          <p:nvPr>
            <p:ph type="body" sz="half" idx="2"/>
          </p:nvPr>
        </p:nvSpPr>
        <p:spPr>
          <a:xfrm>
            <a:off x="839790" y="2057400"/>
            <a:ext cx="3932236" cy="3811588"/>
          </a:xfrm>
        </p:spPr>
        <p:txBody>
          <a:bodyPr>
            <a:noAutofit/>
          </a:bodyPr>
          <a:lstStyle>
            <a:lvl1pPr marL="0" indent="0">
              <a:buNone/>
              <a:defRPr sz="2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dirty="0"/>
              <a:t>Click to edit Master text styles</a:t>
            </a:r>
          </a:p>
        </p:txBody>
      </p:sp>
      <p:sp>
        <p:nvSpPr>
          <p:cNvPr id="11" name="Slide Number Placeholder 10">
            <a:extLst>
              <a:ext uri="{FF2B5EF4-FFF2-40B4-BE49-F238E27FC236}">
                <a16:creationId xmlns:a16="http://schemas.microsoft.com/office/drawing/2014/main" id="{3C105634-19EE-4A5E-94E5-65EFA74F22F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C5057AB1-3009-45DF-B96E-F14D5773329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4180855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096A-8A98-452D-9CE5-E9DDF01BB77B}"/>
              </a:ext>
            </a:extLst>
          </p:cNvPr>
          <p:cNvSpPr>
            <a:spLocks noGrp="1"/>
          </p:cNvSpPr>
          <p:nvPr>
            <p:ph type="title" hasCustomPrompt="1"/>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C0E313F0-59E0-446C-8D87-4C46E086A2E3}"/>
              </a:ext>
            </a:extLst>
          </p:cNvPr>
          <p:cNvSpPr>
            <a:spLocks noGrp="1"/>
          </p:cNvSpPr>
          <p:nvPr>
            <p:ph type="body" orient="vert" idx="1"/>
          </p:nvPr>
        </p:nvSpPr>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2B5EF5-0D25-4A20-981B-36CA8BD5EA60}"/>
              </a:ext>
            </a:extLst>
          </p:cNvPr>
          <p:cNvSpPr>
            <a:spLocks noGrp="1"/>
          </p:cNvSpPr>
          <p:nvPr>
            <p:ph type="sldNum" sz="quarter" idx="12"/>
          </p:nvPr>
        </p:nvSpPr>
        <p:spPr/>
        <p:txBody>
          <a:bodyPr/>
          <a:lstStyle/>
          <a:p>
            <a:fld id="{1C97C5FE-EAAB-4B0D-9845-9B0C19A6F892}" type="slidenum">
              <a:rPr lang="en-US" smtClean="0"/>
              <a:pPr/>
              <a:t>‹#›</a:t>
            </a:fld>
            <a:endParaRPr lang="en-US" dirty="0"/>
          </a:p>
        </p:txBody>
      </p:sp>
      <p:sp>
        <p:nvSpPr>
          <p:cNvPr id="9" name="Text Placeholder 9">
            <a:extLst>
              <a:ext uri="{FF2B5EF4-FFF2-40B4-BE49-F238E27FC236}">
                <a16:creationId xmlns:a16="http://schemas.microsoft.com/office/drawing/2014/main" id="{99BC4317-89C4-44E7-827D-A3E29B289A26}"/>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30431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0F1228-0816-46E0-9E58-C0387CF785FD}"/>
              </a:ext>
            </a:extLst>
          </p:cNvPr>
          <p:cNvSpPr>
            <a:spLocks noGrp="1"/>
          </p:cNvSpPr>
          <p:nvPr>
            <p:ph type="title" orient="vert" hasCustomPrompt="1"/>
          </p:nvPr>
        </p:nvSpPr>
        <p:spPr>
          <a:xfrm>
            <a:off x="8724899"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59CD2C2-37C2-4E32-9938-4D35DC160A5F}"/>
              </a:ext>
            </a:extLst>
          </p:cNvPr>
          <p:cNvSpPr>
            <a:spLocks noGrp="1"/>
          </p:cNvSpPr>
          <p:nvPr>
            <p:ph type="body" orient="vert" idx="1"/>
          </p:nvPr>
        </p:nvSpPr>
        <p:spPr>
          <a:xfrm>
            <a:off x="838199" y="365125"/>
            <a:ext cx="7734300" cy="5811838"/>
          </a:xfrm>
        </p:spPr>
        <p:txBody>
          <a:bodyPr vert="eaVe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ED4EE289-626E-45FD-AF65-9E4A3575D4EA}"/>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2527474A-38C9-4DD0-9A7A-36CFBB69468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80186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8B79-CA3E-4F3F-A5B2-FE7A0920005B}"/>
              </a:ext>
            </a:extLst>
          </p:cNvPr>
          <p:cNvSpPr>
            <a:spLocks noGrp="1"/>
          </p:cNvSpPr>
          <p:nvPr>
            <p:ph type="title" hasCustomPrompt="1"/>
          </p:nvPr>
        </p:nvSpPr>
        <p:spPr>
          <a:xfrm>
            <a:off x="831852"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2C363E7-E607-45DD-AE33-C7E73E80ABD4}"/>
              </a:ext>
            </a:extLst>
          </p:cNvPr>
          <p:cNvSpPr>
            <a:spLocks noGrp="1"/>
          </p:cNvSpPr>
          <p:nvPr>
            <p:ph type="body" idx="1"/>
          </p:nvPr>
        </p:nvSpPr>
        <p:spPr>
          <a:xfrm>
            <a:off x="831852" y="4589464"/>
            <a:ext cx="10515600" cy="1500187"/>
          </a:xfrm>
        </p:spPr>
        <p:txBody>
          <a:bodyPr>
            <a:noAutofit/>
          </a:bodyPr>
          <a:lstStyle>
            <a:lvl1pPr marL="0" indent="0">
              <a:buNone/>
              <a:defRPr sz="400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837328B-CAB5-4A92-89E7-EBA8C79452D7}"/>
              </a:ext>
            </a:extLst>
          </p:cNvPr>
          <p:cNvSpPr>
            <a:spLocks noGrp="1"/>
          </p:cNvSpPr>
          <p:nvPr>
            <p:ph type="sldNum" sz="quarter" idx="12"/>
          </p:nvPr>
        </p:nvSpPr>
        <p:spPr>
          <a:xfrm>
            <a:off x="9041877" y="6197543"/>
            <a:ext cx="2743200" cy="365125"/>
          </a:xfrm>
          <a:prstGeom prst="rect">
            <a:avLst/>
          </a:prstGeom>
        </p:spPr>
        <p:txBody>
          <a:bodyPr/>
          <a:lstStyle/>
          <a:p>
            <a:fld id="{1C97C5FE-EAAB-4B0D-9845-9B0C19A6F892}" type="slidenum">
              <a:rPr lang="en-US" smtClean="0"/>
              <a:t>‹#›</a:t>
            </a:fld>
            <a:endParaRPr lang="en-US" dirty="0"/>
          </a:p>
        </p:txBody>
      </p:sp>
      <p:sp>
        <p:nvSpPr>
          <p:cNvPr id="10" name="Text Placeholder 9">
            <a:extLst>
              <a:ext uri="{FF2B5EF4-FFF2-40B4-BE49-F238E27FC236}">
                <a16:creationId xmlns:a16="http://schemas.microsoft.com/office/drawing/2014/main" id="{DBB132AD-A6F8-4660-87E1-C8F491715CFE}"/>
              </a:ext>
            </a:extLst>
          </p:cNvPr>
          <p:cNvSpPr>
            <a:spLocks noGrp="1"/>
          </p:cNvSpPr>
          <p:nvPr>
            <p:ph type="body" sz="quarter" idx="13"/>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7981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Styl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5C5-8FDF-4D5C-A928-4922BE63B8ED}"/>
              </a:ext>
            </a:extLst>
          </p:cNvPr>
          <p:cNvSpPr>
            <a:spLocks noGrp="1"/>
          </p:cNvSpPr>
          <p:nvPr>
            <p:ph type="title" hasCustomPrompt="1"/>
          </p:nvPr>
        </p:nvSpPr>
        <p:spPr/>
        <p:txBody>
          <a:bodyPr/>
          <a:lstStyle/>
          <a:p>
            <a:r>
              <a:rPr lang="en-US" dirty="0"/>
              <a:t>CLICK TO EDIT MASTER TITLE STYLE</a:t>
            </a:r>
          </a:p>
        </p:txBody>
      </p:sp>
      <p:sp>
        <p:nvSpPr>
          <p:cNvPr id="10" name="Slide Number Placeholder 9">
            <a:extLst>
              <a:ext uri="{FF2B5EF4-FFF2-40B4-BE49-F238E27FC236}">
                <a16:creationId xmlns:a16="http://schemas.microsoft.com/office/drawing/2014/main" id="{FAFDC964-152D-4CFF-B12F-C7753D272DCF}"/>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1" name="Text Placeholder 9">
            <a:extLst>
              <a:ext uri="{FF2B5EF4-FFF2-40B4-BE49-F238E27FC236}">
                <a16:creationId xmlns:a16="http://schemas.microsoft.com/office/drawing/2014/main" id="{E92E2E86-84C9-4267-84BD-4CC0329019C1}"/>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3" name="Text Placeholder 12">
            <a:extLst>
              <a:ext uri="{FF2B5EF4-FFF2-40B4-BE49-F238E27FC236}">
                <a16:creationId xmlns:a16="http://schemas.microsoft.com/office/drawing/2014/main" id="{EB94495F-31EC-4113-BF41-CEDCAB691238}"/>
              </a:ext>
            </a:extLst>
          </p:cNvPr>
          <p:cNvSpPr>
            <a:spLocks noGrp="1"/>
          </p:cNvSpPr>
          <p:nvPr>
            <p:ph type="body" sz="quarter" idx="13" hasCustomPrompt="1"/>
          </p:nvPr>
        </p:nvSpPr>
        <p:spPr>
          <a:xfrm>
            <a:off x="838202" y="1857375"/>
            <a:ext cx="10515600" cy="4109792"/>
          </a:xfrm>
        </p:spPr>
        <p:txBody>
          <a:bodyPr>
            <a:noAutofit/>
          </a:bodyPr>
          <a:lstStyle>
            <a:lvl1pPr marL="0" indent="0">
              <a:spcAft>
                <a:spcPts val="600"/>
              </a:spcAft>
              <a:buFont typeface="Wingdings" panose="05000000000000000000" pitchFamily="2" charset="2"/>
              <a:buNone/>
              <a:defRPr/>
            </a:lvl1pPr>
            <a:lvl2pPr marL="342900" indent="-342900">
              <a:buFont typeface="Arial" panose="020B0604020202020204" pitchFamily="34" charset="0"/>
              <a:buChar char="•"/>
              <a:defRPr sz="2800"/>
            </a:lvl2pPr>
            <a:lvl3pPr marL="685800" indent="-342900">
              <a:buFont typeface="Wingdings" panose="05000000000000000000" pitchFamily="2" charset="2"/>
              <a:buChar char="§"/>
              <a:defRPr sz="2400"/>
            </a:lvl3pPr>
            <a:lvl4pPr marL="1028700" indent="-342900">
              <a:buFont typeface="Arial" panose="020B0604020202020204" pitchFamily="34" charset="0"/>
              <a:buChar char="•"/>
              <a:defRPr sz="2400"/>
            </a:lvl4pPr>
          </a:lstStyle>
          <a:p>
            <a:pPr lvl="0"/>
            <a:r>
              <a:rPr lang="en-US" dirty="0"/>
              <a:t>Text</a:t>
            </a:r>
          </a:p>
          <a:p>
            <a:pPr lvl="1"/>
            <a:r>
              <a:rPr lang="en-US" dirty="0"/>
              <a:t>First level</a:t>
            </a:r>
          </a:p>
          <a:p>
            <a:pPr lvl="2"/>
            <a:r>
              <a:rPr lang="en-US" dirty="0"/>
              <a:t>Second level</a:t>
            </a:r>
          </a:p>
          <a:p>
            <a:pPr lvl="3"/>
            <a:r>
              <a:rPr lang="en-US" dirty="0"/>
              <a:t>Third</a:t>
            </a:r>
          </a:p>
          <a:p>
            <a:pPr lvl="0"/>
            <a:endParaRPr lang="en-US" dirty="0"/>
          </a:p>
        </p:txBody>
      </p:sp>
    </p:spTree>
    <p:custDataLst>
      <p:tags r:id="rId1"/>
    </p:custDataLst>
    <p:extLst>
      <p:ext uri="{BB962C8B-B14F-4D97-AF65-F5344CB8AC3E}">
        <p14:creationId xmlns:p14="http://schemas.microsoft.com/office/powerpoint/2010/main" val="277951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 Content Placehol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2812D6F-EC54-41D4-BC4A-780C3AD48321}"/>
              </a:ext>
            </a:extLst>
          </p:cNvPr>
          <p:cNvSpPr>
            <a:spLocks noGrp="1"/>
          </p:cNvSpPr>
          <p:nvPr>
            <p:ph idx="1"/>
          </p:nvPr>
        </p:nvSpPr>
        <p:spPr/>
        <p:txBody>
          <a:bodyPr>
            <a:noAutofit/>
          </a:bodyPr>
          <a:lstStyle>
            <a:lvl1pPr marL="0" indent="0">
              <a:spcAft>
                <a:spcPts val="600"/>
              </a:spcAft>
              <a:buNone/>
              <a:defRPr/>
            </a:lvl1pPr>
            <a:lvl2pPr>
              <a:defRPr/>
            </a:lvl2pPr>
            <a:lvl3pPr marL="1143014" indent="-228603">
              <a:buFont typeface="Wingdings" panose="05000000000000000000" pitchFamily="2" charset="2"/>
              <a:buChar char="§"/>
              <a:defRPr/>
            </a:lvl3pPr>
            <a:lvl4pPr>
              <a:defRPr/>
            </a:lvl4pPr>
          </a:lstStyle>
          <a:p>
            <a:pPr lvl="0"/>
            <a:endParaRPr lang="en-US" dirty="0"/>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latin typeface="Times New Roman" panose="02020603050405020304" pitchFamily="18" charset="0"/>
                <a:cs typeface="Times New Roman" panose="02020603050405020304" pitchFamily="18" charset="0"/>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69870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6F1D1AC-8D33-47A4-A3EA-FF1F5C27100E}"/>
              </a:ext>
            </a:extLst>
          </p:cNvPr>
          <p:cNvSpPr>
            <a:spLocks noGrp="1"/>
          </p:cNvSpPr>
          <p:nvPr>
            <p:ph type="pic" sz="quarter" idx="13"/>
          </p:nvPr>
        </p:nvSpPr>
        <p:spPr>
          <a:xfrm>
            <a:off x="7875589" y="3962618"/>
            <a:ext cx="3478213" cy="1946275"/>
          </a:xfrm>
          <a:effectLst>
            <a:softEdge rad="63500"/>
          </a:effectLst>
        </p:spPr>
        <p:txBody>
          <a:bodyPr>
            <a:noAutofit/>
          </a:bodyPr>
          <a:lstStyle/>
          <a:p>
            <a:endParaRPr lang="en-US"/>
          </a:p>
        </p:txBody>
      </p:sp>
      <p:sp>
        <p:nvSpPr>
          <p:cNvPr id="22" name="Picture Placeholder 20">
            <a:extLst>
              <a:ext uri="{FF2B5EF4-FFF2-40B4-BE49-F238E27FC236}">
                <a16:creationId xmlns:a16="http://schemas.microsoft.com/office/drawing/2014/main" id="{9D1DCB4C-C2E0-4956-8D74-6C794C6959AE}"/>
              </a:ext>
            </a:extLst>
          </p:cNvPr>
          <p:cNvSpPr>
            <a:spLocks noGrp="1"/>
          </p:cNvSpPr>
          <p:nvPr>
            <p:ph type="pic" sz="quarter" idx="14"/>
          </p:nvPr>
        </p:nvSpPr>
        <p:spPr>
          <a:xfrm>
            <a:off x="7875589" y="1844143"/>
            <a:ext cx="3478213" cy="1946275"/>
          </a:xfrm>
          <a:effectLst>
            <a:softEdge rad="63500"/>
          </a:effectLst>
        </p:spPr>
        <p:txBody>
          <a:bodyPr>
            <a:noAutofit/>
          </a:bodyPr>
          <a:lstStyle/>
          <a:p>
            <a:endParaRPr lang="en-US"/>
          </a:p>
        </p:txBody>
      </p:sp>
      <p:sp>
        <p:nvSpPr>
          <p:cNvPr id="23" name="Picture Placeholder 20">
            <a:extLst>
              <a:ext uri="{FF2B5EF4-FFF2-40B4-BE49-F238E27FC236}">
                <a16:creationId xmlns:a16="http://schemas.microsoft.com/office/drawing/2014/main" id="{8D29091F-5D3A-4094-9F91-122FDF80A5CF}"/>
              </a:ext>
            </a:extLst>
          </p:cNvPr>
          <p:cNvSpPr>
            <a:spLocks noGrp="1"/>
          </p:cNvSpPr>
          <p:nvPr>
            <p:ph type="pic" sz="quarter" idx="15"/>
          </p:nvPr>
        </p:nvSpPr>
        <p:spPr>
          <a:xfrm>
            <a:off x="838202" y="1844143"/>
            <a:ext cx="3478213" cy="1946275"/>
          </a:xfrm>
          <a:effectLst>
            <a:softEdge rad="63500"/>
          </a:effectLst>
        </p:spPr>
        <p:txBody>
          <a:bodyPr>
            <a:noAutofit/>
          </a:bodyPr>
          <a:lstStyle/>
          <a:p>
            <a:endParaRPr lang="en-US"/>
          </a:p>
        </p:txBody>
      </p:sp>
      <p:sp>
        <p:nvSpPr>
          <p:cNvPr id="24" name="Picture Placeholder 20">
            <a:extLst>
              <a:ext uri="{FF2B5EF4-FFF2-40B4-BE49-F238E27FC236}">
                <a16:creationId xmlns:a16="http://schemas.microsoft.com/office/drawing/2014/main" id="{3B0F4950-46D0-44AB-88B4-1935F91F2FFF}"/>
              </a:ext>
            </a:extLst>
          </p:cNvPr>
          <p:cNvSpPr>
            <a:spLocks noGrp="1"/>
          </p:cNvSpPr>
          <p:nvPr>
            <p:ph type="pic" sz="quarter" idx="16"/>
          </p:nvPr>
        </p:nvSpPr>
        <p:spPr>
          <a:xfrm>
            <a:off x="838202" y="3962618"/>
            <a:ext cx="3478213" cy="1946275"/>
          </a:xfrm>
          <a:effectLst>
            <a:softEdge rad="63500"/>
          </a:effectLst>
        </p:spPr>
        <p:txBody>
          <a:bodyPr>
            <a:noAutofit/>
          </a:bodyPr>
          <a:lstStyle/>
          <a:p>
            <a:endParaRPr lang="en-US"/>
          </a:p>
        </p:txBody>
      </p:sp>
      <p:sp>
        <p:nvSpPr>
          <p:cNvPr id="25" name="Picture Placeholder 20">
            <a:extLst>
              <a:ext uri="{FF2B5EF4-FFF2-40B4-BE49-F238E27FC236}">
                <a16:creationId xmlns:a16="http://schemas.microsoft.com/office/drawing/2014/main" id="{3C590C0C-67F6-4B0E-AB8B-E7BA03B0FB28}"/>
              </a:ext>
            </a:extLst>
          </p:cNvPr>
          <p:cNvSpPr>
            <a:spLocks noGrp="1"/>
          </p:cNvSpPr>
          <p:nvPr>
            <p:ph type="pic" sz="quarter" idx="17"/>
          </p:nvPr>
        </p:nvSpPr>
        <p:spPr>
          <a:xfrm>
            <a:off x="4356895" y="3962618"/>
            <a:ext cx="3478213" cy="1946275"/>
          </a:xfrm>
          <a:effectLst>
            <a:softEdge rad="63500"/>
          </a:effectLst>
        </p:spPr>
        <p:txBody>
          <a:bodyPr>
            <a:noAutofit/>
          </a:bodyPr>
          <a:lstStyle/>
          <a:p>
            <a:endParaRPr lang="en-US"/>
          </a:p>
        </p:txBody>
      </p:sp>
      <p:sp>
        <p:nvSpPr>
          <p:cNvPr id="26" name="Picture Placeholder 20">
            <a:extLst>
              <a:ext uri="{FF2B5EF4-FFF2-40B4-BE49-F238E27FC236}">
                <a16:creationId xmlns:a16="http://schemas.microsoft.com/office/drawing/2014/main" id="{BD4B32A8-4AFA-4DBB-9397-B8489318FE9E}"/>
              </a:ext>
            </a:extLst>
          </p:cNvPr>
          <p:cNvSpPr>
            <a:spLocks noGrp="1"/>
          </p:cNvSpPr>
          <p:nvPr>
            <p:ph type="pic" sz="quarter" idx="18"/>
          </p:nvPr>
        </p:nvSpPr>
        <p:spPr>
          <a:xfrm>
            <a:off x="4356895" y="1844143"/>
            <a:ext cx="3478213" cy="1946275"/>
          </a:xfrm>
          <a:effectLst>
            <a:softEdge rad="63500"/>
          </a:effectLst>
        </p:spPr>
        <p:txBody>
          <a:bodyPr>
            <a:noAutofit/>
          </a:bodyPr>
          <a:lstStyle/>
          <a:p>
            <a:endParaRPr lang="en-US"/>
          </a:p>
        </p:txBody>
      </p:sp>
      <p:sp>
        <p:nvSpPr>
          <p:cNvPr id="2" name="Title 1">
            <a:extLst>
              <a:ext uri="{FF2B5EF4-FFF2-40B4-BE49-F238E27FC236}">
                <a16:creationId xmlns:a16="http://schemas.microsoft.com/office/drawing/2014/main" id="{9B7C5F88-9F87-461E-9D16-59CD3962A22F}"/>
              </a:ext>
            </a:extLst>
          </p:cNvPr>
          <p:cNvSpPr>
            <a:spLocks noGrp="1"/>
          </p:cNvSpPr>
          <p:nvPr>
            <p:ph type="title" hasCustomPrompt="1"/>
          </p:nvPr>
        </p:nvSpPr>
        <p:spPr>
          <a:xfrm>
            <a:off x="838202" y="295334"/>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8" name="Slide Number Placeholder 7">
            <a:extLst>
              <a:ext uri="{FF2B5EF4-FFF2-40B4-BE49-F238E27FC236}">
                <a16:creationId xmlns:a16="http://schemas.microsoft.com/office/drawing/2014/main" id="{36EB890B-0B7A-420A-812B-1CAF39C2688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0" name="Text Placeholder 9">
            <a:extLst>
              <a:ext uri="{FF2B5EF4-FFF2-40B4-BE49-F238E27FC236}">
                <a16:creationId xmlns:a16="http://schemas.microsoft.com/office/drawing/2014/main" id="{A82E9C9A-3610-4232-8D48-A2FE485432CD}"/>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pic>
        <p:nvPicPr>
          <p:cNvPr id="14" name="Graphic 13" descr="Badge 6 with solid fill">
            <a:extLst>
              <a:ext uri="{FF2B5EF4-FFF2-40B4-BE49-F238E27FC236}">
                <a16:creationId xmlns:a16="http://schemas.microsoft.com/office/drawing/2014/main" id="{470F2841-B0CC-41DA-8FAB-267381961B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6645" y="3909967"/>
            <a:ext cx="423819" cy="423819"/>
          </a:xfrm>
          <a:prstGeom prst="rect">
            <a:avLst/>
          </a:prstGeom>
        </p:spPr>
      </p:pic>
      <p:pic>
        <p:nvPicPr>
          <p:cNvPr id="15" name="Graphic 14" descr="Badge 1 with solid fill">
            <a:extLst>
              <a:ext uri="{FF2B5EF4-FFF2-40B4-BE49-F238E27FC236}">
                <a16:creationId xmlns:a16="http://schemas.microsoft.com/office/drawing/2014/main" id="{172863AC-07AE-4D8A-A3B1-CD134449B3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618" y="1800282"/>
            <a:ext cx="423819" cy="423819"/>
          </a:xfrm>
          <a:prstGeom prst="rect">
            <a:avLst/>
          </a:prstGeom>
        </p:spPr>
      </p:pic>
      <p:pic>
        <p:nvPicPr>
          <p:cNvPr id="16" name="Graphic 15" descr="Badge with solid fill">
            <a:extLst>
              <a:ext uri="{FF2B5EF4-FFF2-40B4-BE49-F238E27FC236}">
                <a16:creationId xmlns:a16="http://schemas.microsoft.com/office/drawing/2014/main" id="{02D116A2-3EE9-4ABD-BAB5-67D0B177988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7141" y="1800282"/>
            <a:ext cx="423819" cy="423819"/>
          </a:xfrm>
          <a:prstGeom prst="rect">
            <a:avLst/>
          </a:prstGeom>
        </p:spPr>
      </p:pic>
      <p:pic>
        <p:nvPicPr>
          <p:cNvPr id="17" name="Graphic 16" descr="Badge 3 with solid fill">
            <a:extLst>
              <a:ext uri="{FF2B5EF4-FFF2-40B4-BE49-F238E27FC236}">
                <a16:creationId xmlns:a16="http://schemas.microsoft.com/office/drawing/2014/main" id="{F09FF110-59DA-4D50-B3F8-B01CCE209C3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6645" y="1800282"/>
            <a:ext cx="423819" cy="423819"/>
          </a:xfrm>
          <a:prstGeom prst="rect">
            <a:avLst/>
          </a:prstGeom>
        </p:spPr>
      </p:pic>
      <p:pic>
        <p:nvPicPr>
          <p:cNvPr id="18" name="Graphic 17" descr="Badge 5 with solid fill">
            <a:extLst>
              <a:ext uri="{FF2B5EF4-FFF2-40B4-BE49-F238E27FC236}">
                <a16:creationId xmlns:a16="http://schemas.microsoft.com/office/drawing/2014/main" id="{A4F3583E-82D5-4230-8F59-37C1BE0D194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7141" y="3909967"/>
            <a:ext cx="423819" cy="423819"/>
          </a:xfrm>
          <a:prstGeom prst="rect">
            <a:avLst/>
          </a:prstGeom>
        </p:spPr>
      </p:pic>
      <p:pic>
        <p:nvPicPr>
          <p:cNvPr id="19" name="Graphic 18" descr="Badge 4 with solid fill">
            <a:extLst>
              <a:ext uri="{FF2B5EF4-FFF2-40B4-BE49-F238E27FC236}">
                <a16:creationId xmlns:a16="http://schemas.microsoft.com/office/drawing/2014/main" id="{5BD67A39-C562-4210-989C-99484F84DEDA}"/>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7618" y="3909967"/>
            <a:ext cx="423819" cy="423819"/>
          </a:xfrm>
          <a:prstGeom prst="rect">
            <a:avLst/>
          </a:prstGeom>
        </p:spPr>
      </p:pic>
    </p:spTree>
    <p:custDataLst>
      <p:tags r:id="rId1"/>
    </p:custDataLst>
    <p:extLst>
      <p:ext uri="{BB962C8B-B14F-4D97-AF65-F5344CB8AC3E}">
        <p14:creationId xmlns:p14="http://schemas.microsoft.com/office/powerpoint/2010/main" val="4210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6172201" y="1825625"/>
            <a:ext cx="5181600"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975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 Call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FAE22-0F09-4124-AA37-973A311F4769}"/>
              </a:ext>
            </a:extLst>
          </p:cNvPr>
          <p:cNvSpPr/>
          <p:nvPr userDrawn="1"/>
        </p:nvSpPr>
        <p:spPr>
          <a:xfrm>
            <a:off x="7494307" y="1825625"/>
            <a:ext cx="3859492" cy="4150970"/>
          </a:xfrm>
          <a:prstGeom prst="rect">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4" name="Content Placeholder 3">
            <a:extLst>
              <a:ext uri="{FF2B5EF4-FFF2-40B4-BE49-F238E27FC236}">
                <a16:creationId xmlns:a16="http://schemas.microsoft.com/office/drawing/2014/main" id="{F2CD6E24-414B-4666-9330-435A6AD6FC61}"/>
              </a:ext>
            </a:extLst>
          </p:cNvPr>
          <p:cNvSpPr>
            <a:spLocks noGrp="1"/>
          </p:cNvSpPr>
          <p:nvPr>
            <p:ph sz="half" idx="2"/>
          </p:nvPr>
        </p:nvSpPr>
        <p:spPr>
          <a:xfrm>
            <a:off x="7692274" y="2073898"/>
            <a:ext cx="3403076" cy="367645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2" name="Title 1">
            <a:extLst>
              <a:ext uri="{FF2B5EF4-FFF2-40B4-BE49-F238E27FC236}">
                <a16:creationId xmlns:a16="http://schemas.microsoft.com/office/drawing/2014/main" id="{FE188A2D-A77E-49F9-A310-36092B575EE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CF573CD-7B97-4C23-93B4-9393F7EDA806}"/>
              </a:ext>
            </a:extLst>
          </p:cNvPr>
          <p:cNvSpPr>
            <a:spLocks noGrp="1"/>
          </p:cNvSpPr>
          <p:nvPr>
            <p:ph sz="half" idx="1"/>
          </p:nvPr>
        </p:nvSpPr>
        <p:spPr>
          <a:xfrm>
            <a:off x="838202" y="1825625"/>
            <a:ext cx="6524133" cy="435133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1" name="Slide Number Placeholder 10">
            <a:extLst>
              <a:ext uri="{FF2B5EF4-FFF2-40B4-BE49-F238E27FC236}">
                <a16:creationId xmlns:a16="http://schemas.microsoft.com/office/drawing/2014/main" id="{763B3B77-8B0B-4E15-95BE-CEF167116C04}"/>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2" name="Text Placeholder 9">
            <a:extLst>
              <a:ext uri="{FF2B5EF4-FFF2-40B4-BE49-F238E27FC236}">
                <a16:creationId xmlns:a16="http://schemas.microsoft.com/office/drawing/2014/main" id="{49FE6C45-7C95-4F76-A12E-7CCBEBF520B8}"/>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208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6611" y="2501170"/>
            <a:ext cx="5157787"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2505076"/>
            <a:ext cx="5183188" cy="3684588"/>
          </a:xfrm>
        </p:spPr>
        <p:txBody>
          <a:bodyPr>
            <a:noAutofit/>
          </a:body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13" name="Slide Number Placeholder 12">
            <a:extLst>
              <a:ext uri="{FF2B5EF4-FFF2-40B4-BE49-F238E27FC236}">
                <a16:creationId xmlns:a16="http://schemas.microsoft.com/office/drawing/2014/main" id="{0F89DAD1-FBEF-4427-8A13-607A13DE55E0}"/>
              </a:ext>
            </a:extLst>
          </p:cNvPr>
          <p:cNvSpPr>
            <a:spLocks noGrp="1"/>
          </p:cNvSpPr>
          <p:nvPr>
            <p:ph type="sldNum" sz="quarter" idx="11"/>
          </p:nvPr>
        </p:nvSpPr>
        <p:spPr/>
        <p:txBody>
          <a:bodyPr/>
          <a:lstStyle/>
          <a:p>
            <a:fld id="{1C97C5FE-EAAB-4B0D-9845-9B0C19A6F892}" type="slidenum">
              <a:rPr lang="en-US" smtClean="0"/>
              <a:pPr/>
              <a:t>‹#›</a:t>
            </a:fld>
            <a:endParaRPr lang="en-US" dirty="0"/>
          </a:p>
        </p:txBody>
      </p:sp>
      <p:sp>
        <p:nvSpPr>
          <p:cNvPr id="14" name="Text Placeholder 9">
            <a:extLst>
              <a:ext uri="{FF2B5EF4-FFF2-40B4-BE49-F238E27FC236}">
                <a16:creationId xmlns:a16="http://schemas.microsoft.com/office/drawing/2014/main" id="{EC6844FE-57F2-436B-8575-50A0530212E5}"/>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
        <p:nvSpPr>
          <p:cNvPr id="16" name="Text Placeholder 15">
            <a:extLst>
              <a:ext uri="{FF2B5EF4-FFF2-40B4-BE49-F238E27FC236}">
                <a16:creationId xmlns:a16="http://schemas.microsoft.com/office/drawing/2014/main" id="{E5F80CAB-75A1-4094-B904-98EBEC514A2D}"/>
              </a:ext>
            </a:extLst>
          </p:cNvPr>
          <p:cNvSpPr>
            <a:spLocks noGrp="1"/>
          </p:cNvSpPr>
          <p:nvPr>
            <p:ph type="body" sz="quarter" idx="13"/>
          </p:nvPr>
        </p:nvSpPr>
        <p:spPr>
          <a:xfrm>
            <a:off x="836614" y="1701801"/>
            <a:ext cx="5157787" cy="782637"/>
          </a:xfrm>
        </p:spPr>
        <p:txBody>
          <a:bodyPr>
            <a:noAutofit/>
          </a:bodyPr>
          <a:lstStyle>
            <a:lvl1pPr marL="0" indent="0">
              <a:buNone/>
              <a:defRPr b="1"/>
            </a:lvl1pPr>
          </a:lstStyle>
          <a:p>
            <a:pPr lvl="0"/>
            <a:r>
              <a:rPr lang="en-US" dirty="0"/>
              <a:t>Click to edit Master text styles</a:t>
            </a:r>
          </a:p>
        </p:txBody>
      </p:sp>
      <p:sp>
        <p:nvSpPr>
          <p:cNvPr id="17" name="Text Placeholder 15">
            <a:extLst>
              <a:ext uri="{FF2B5EF4-FFF2-40B4-BE49-F238E27FC236}">
                <a16:creationId xmlns:a16="http://schemas.microsoft.com/office/drawing/2014/main" id="{AECB045D-FF31-473E-8D55-CD9220846AFE}"/>
              </a:ext>
            </a:extLst>
          </p:cNvPr>
          <p:cNvSpPr>
            <a:spLocks noGrp="1"/>
          </p:cNvSpPr>
          <p:nvPr>
            <p:ph type="body" sz="quarter" idx="14"/>
          </p:nvPr>
        </p:nvSpPr>
        <p:spPr>
          <a:xfrm>
            <a:off x="6172201" y="1701801"/>
            <a:ext cx="5183189" cy="782637"/>
          </a:xfrm>
        </p:spPr>
        <p:txBody>
          <a:bodyPr>
            <a:noAutofit/>
          </a:bodyPr>
          <a:lstStyle>
            <a:lvl1pPr marL="0" indent="0">
              <a:buNone/>
              <a:defRPr b="1"/>
            </a:lvl1pPr>
          </a:lstStyle>
          <a:p>
            <a:pPr lvl="0"/>
            <a:r>
              <a:rPr lang="en-US" dirty="0"/>
              <a:t>Click to edit Master text styles</a:t>
            </a:r>
          </a:p>
        </p:txBody>
      </p:sp>
    </p:spTree>
    <p:custDataLst>
      <p:tags r:id="rId1"/>
    </p:custDataLst>
    <p:extLst>
      <p:ext uri="{BB962C8B-B14F-4D97-AF65-F5344CB8AC3E}">
        <p14:creationId xmlns:p14="http://schemas.microsoft.com/office/powerpoint/2010/main" val="223550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59B6-4BB9-443E-8435-5FF2514A2EA4}"/>
              </a:ext>
            </a:extLst>
          </p:cNvPr>
          <p:cNvSpPr>
            <a:spLocks noGrp="1"/>
          </p:cNvSpPr>
          <p:nvPr>
            <p:ph type="title" hasCustomPrompt="1"/>
          </p:nvPr>
        </p:nvSpPr>
        <p:spPr>
          <a:xfrm>
            <a:off x="839789" y="365125"/>
            <a:ext cx="10515600" cy="1325563"/>
          </a:xfr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CB42B21-410E-4ED7-A95D-28664E36284E}"/>
              </a:ext>
            </a:extLst>
          </p:cNvPr>
          <p:cNvSpPr>
            <a:spLocks noGrp="1"/>
          </p:cNvSpPr>
          <p:nvPr>
            <p:ph sz="half" idx="2"/>
          </p:nvPr>
        </p:nvSpPr>
        <p:spPr>
          <a:xfrm>
            <a:off x="839789" y="3032976"/>
            <a:ext cx="5157787"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6" name="Content Placeholder 5">
            <a:extLst>
              <a:ext uri="{FF2B5EF4-FFF2-40B4-BE49-F238E27FC236}">
                <a16:creationId xmlns:a16="http://schemas.microsoft.com/office/drawing/2014/main" id="{6F66693E-FB89-4E23-875F-A6807899E5A4}"/>
              </a:ext>
            </a:extLst>
          </p:cNvPr>
          <p:cNvSpPr>
            <a:spLocks noGrp="1"/>
          </p:cNvSpPr>
          <p:nvPr>
            <p:ph sz="quarter" idx="4"/>
          </p:nvPr>
        </p:nvSpPr>
        <p:spPr>
          <a:xfrm>
            <a:off x="6172202" y="3032976"/>
            <a:ext cx="5183188" cy="3164567"/>
          </a:xfrm>
        </p:spPr>
        <p:txBody>
          <a:bodyPr>
            <a:noAutofit/>
          </a:bodyPr>
          <a:lstStyle>
            <a:lvl1pPr>
              <a:defRPr sz="2400"/>
            </a:lvl1pPr>
          </a:lstStyle>
          <a:p>
            <a:pPr lvl="0"/>
            <a:r>
              <a:rPr lang="en-US" dirty="0"/>
              <a:t>Click to edit Master text styles</a:t>
            </a:r>
          </a:p>
          <a:p>
            <a:pPr lvl="1"/>
            <a:r>
              <a:rPr lang="en-US" dirty="0"/>
              <a:t>First level</a:t>
            </a:r>
          </a:p>
          <a:p>
            <a:pPr lvl="2"/>
            <a:r>
              <a:rPr lang="en-US" dirty="0"/>
              <a:t>Second level</a:t>
            </a:r>
          </a:p>
          <a:p>
            <a:pPr lvl="3"/>
            <a:r>
              <a:rPr lang="en-US" dirty="0"/>
              <a:t>Third</a:t>
            </a:r>
          </a:p>
        </p:txBody>
      </p:sp>
      <p:sp>
        <p:nvSpPr>
          <p:cNvPr id="8" name="Text Placeholder 7">
            <a:extLst>
              <a:ext uri="{FF2B5EF4-FFF2-40B4-BE49-F238E27FC236}">
                <a16:creationId xmlns:a16="http://schemas.microsoft.com/office/drawing/2014/main" id="{C644F47F-B911-4BAA-88A8-D2DF884349FC}"/>
              </a:ext>
            </a:extLst>
          </p:cNvPr>
          <p:cNvSpPr>
            <a:spLocks noGrp="1"/>
          </p:cNvSpPr>
          <p:nvPr>
            <p:ph type="body" sz="quarter" idx="13"/>
          </p:nvPr>
        </p:nvSpPr>
        <p:spPr>
          <a:xfrm>
            <a:off x="836612" y="1693983"/>
            <a:ext cx="10518777" cy="1325563"/>
          </a:xfrm>
        </p:spPr>
        <p:txBody>
          <a:bodyPr>
            <a:noAutofit/>
          </a:bodyPr>
          <a:lstStyle>
            <a:lvl1pPr marL="0" indent="0">
              <a:buNone/>
              <a:defRPr sz="2800"/>
            </a:lvl1pPr>
            <a:lvl2pPr marL="457206" indent="0">
              <a:buNone/>
              <a:defRPr sz="2400"/>
            </a:lvl2pPr>
            <a:lvl3pPr>
              <a:defRPr sz="2400"/>
            </a:lvl3pPr>
            <a:lvl4pPr>
              <a:defRPr sz="2400"/>
            </a:lvl4pPr>
            <a:lvl5pPr>
              <a:defRPr sz="2400"/>
            </a:lvl5pPr>
          </a:lstStyle>
          <a:p>
            <a:pPr lvl="0"/>
            <a:r>
              <a:rPr lang="en-US" dirty="0"/>
              <a:t>Click to edit Master text styles</a:t>
            </a:r>
          </a:p>
        </p:txBody>
      </p:sp>
      <p:sp>
        <p:nvSpPr>
          <p:cNvPr id="15" name="Slide Number Placeholder 14">
            <a:extLst>
              <a:ext uri="{FF2B5EF4-FFF2-40B4-BE49-F238E27FC236}">
                <a16:creationId xmlns:a16="http://schemas.microsoft.com/office/drawing/2014/main" id="{E9CAE6F6-5470-4594-988C-6EB0124E8440}"/>
              </a:ext>
            </a:extLst>
          </p:cNvPr>
          <p:cNvSpPr>
            <a:spLocks noGrp="1"/>
          </p:cNvSpPr>
          <p:nvPr>
            <p:ph type="sldNum" sz="quarter" idx="15"/>
          </p:nvPr>
        </p:nvSpPr>
        <p:spPr/>
        <p:txBody>
          <a:bodyPr/>
          <a:lstStyle/>
          <a:p>
            <a:fld id="{1C97C5FE-EAAB-4B0D-9845-9B0C19A6F892}" type="slidenum">
              <a:rPr lang="en-US" smtClean="0"/>
              <a:pPr/>
              <a:t>‹#›</a:t>
            </a:fld>
            <a:endParaRPr lang="en-US" dirty="0"/>
          </a:p>
        </p:txBody>
      </p:sp>
      <p:sp>
        <p:nvSpPr>
          <p:cNvPr id="16" name="Text Placeholder 9">
            <a:extLst>
              <a:ext uri="{FF2B5EF4-FFF2-40B4-BE49-F238E27FC236}">
                <a16:creationId xmlns:a16="http://schemas.microsoft.com/office/drawing/2014/main" id="{E12EBE07-C462-4B9A-9728-C2FBB1BBB5A6}"/>
              </a:ext>
            </a:extLst>
          </p:cNvPr>
          <p:cNvSpPr>
            <a:spLocks noGrp="1"/>
          </p:cNvSpPr>
          <p:nvPr>
            <p:ph type="body" sz="quarter" idx="12"/>
          </p:nvPr>
        </p:nvSpPr>
        <p:spPr>
          <a:xfrm>
            <a:off x="838200" y="6176964"/>
            <a:ext cx="5257801" cy="541337"/>
          </a:xfrm>
        </p:spPr>
        <p:txBody>
          <a:bodyPr anchor="b">
            <a:noAutofit/>
          </a:bodyPr>
          <a:lstStyle>
            <a:lvl1pPr marL="0" indent="0">
              <a:buNone/>
              <a:defRPr sz="1200">
                <a:solidFill>
                  <a:schemeClr val="tx1">
                    <a:lumMod val="50000"/>
                  </a:schemeClr>
                </a:solidFill>
              </a:defRPr>
            </a:lvl1pPr>
            <a:lvl2pPr marL="457206" indent="0">
              <a:buNone/>
              <a:defRPr sz="1200"/>
            </a:lvl2pPr>
            <a:lvl3pPr marL="914411" indent="0">
              <a:buNone/>
              <a:defRPr sz="1200"/>
            </a:lvl3pPr>
            <a:lvl4pPr marL="1371617" indent="0">
              <a:buNone/>
              <a:defRPr sz="1200"/>
            </a:lvl4pPr>
            <a:lvl5pPr marL="1828823" indent="0">
              <a:buNone/>
              <a:defRPr sz="1200"/>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13001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CF0A29-DA17-41F6-9A0D-B4C11EEE6246}"/>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a:t>
            </a:r>
          </a:p>
          <a:p>
            <a:pPr lvl="4"/>
            <a:r>
              <a:rPr lang="en-US" dirty="0"/>
              <a:t>Fourth level</a:t>
            </a:r>
          </a:p>
        </p:txBody>
      </p:sp>
      <p:sp>
        <p:nvSpPr>
          <p:cNvPr id="2" name="Title Placeholder 1">
            <a:extLst>
              <a:ext uri="{FF2B5EF4-FFF2-40B4-BE49-F238E27FC236}">
                <a16:creationId xmlns:a16="http://schemas.microsoft.com/office/drawing/2014/main" id="{8AF0BAE3-D4D2-4A90-8303-9A2DBA597499}"/>
              </a:ext>
            </a:extLst>
          </p:cNvPr>
          <p:cNvSpPr>
            <a:spLocks noGrp="1"/>
          </p:cNvSpPr>
          <p:nvPr>
            <p:ph type="title"/>
          </p:nvPr>
        </p:nvSpPr>
        <p:spPr>
          <a:xfrm>
            <a:off x="838202" y="29533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51" name="Slide Number Placeholder 5">
            <a:extLst>
              <a:ext uri="{FF2B5EF4-FFF2-40B4-BE49-F238E27FC236}">
                <a16:creationId xmlns:a16="http://schemas.microsoft.com/office/drawing/2014/main" id="{0028D1E9-E7DF-4F9F-AE31-E939DF166E07}"/>
              </a:ext>
            </a:extLst>
          </p:cNvPr>
          <p:cNvSpPr>
            <a:spLocks noGrp="1"/>
          </p:cNvSpPr>
          <p:nvPr>
            <p:ph type="sldNum" sz="quarter" idx="4"/>
          </p:nvPr>
        </p:nvSpPr>
        <p:spPr>
          <a:xfrm>
            <a:off x="9041877" y="6197543"/>
            <a:ext cx="2743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1C97C5FE-EAAB-4B0D-9845-9B0C19A6F892}" type="slidenum">
              <a:rPr lang="en-US" smtClean="0"/>
              <a:pPr/>
              <a:t>‹#›</a:t>
            </a:fld>
            <a:endParaRPr lang="en-US" dirty="0"/>
          </a:p>
        </p:txBody>
      </p:sp>
    </p:spTree>
    <p:custDataLst>
      <p:tags r:id="rId17"/>
    </p:custDataLst>
    <p:extLst>
      <p:ext uri="{BB962C8B-B14F-4D97-AF65-F5344CB8AC3E}">
        <p14:creationId xmlns:p14="http://schemas.microsoft.com/office/powerpoint/2010/main" val="11195320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0" r:id="rId4"/>
    <p:sldLayoutId id="2147483677" r:id="rId5"/>
    <p:sldLayoutId id="2147483652" r:id="rId6"/>
    <p:sldLayoutId id="2147483678" r:id="rId7"/>
    <p:sldLayoutId id="2147483653" r:id="rId8"/>
    <p:sldLayoutId id="2147483660" r:id="rId9"/>
    <p:sldLayoutId id="2147483661" r:id="rId10"/>
    <p:sldLayoutId id="2147483655" r:id="rId11"/>
    <p:sldLayoutId id="2147483656" r:id="rId12"/>
    <p:sldLayoutId id="2147483657" r:id="rId13"/>
    <p:sldLayoutId id="2147483658" r:id="rId14"/>
    <p:sldLayoutId id="2147483659" r:id="rId15"/>
  </p:sldLayoutIdLst>
  <p:hf hdr="0" ftr="0" dt="0"/>
  <p:txStyles>
    <p:titleStyle>
      <a:lvl1pPr algn="l" defTabSz="914411" rtl="0" eaLnBrk="1" latinLnBrk="0" hangingPunct="1">
        <a:lnSpc>
          <a:spcPct val="9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xml"/><Relationship Id="rId7"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29.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0.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35.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28.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4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4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740A-D2F5-45EF-8E4B-57EDFD6F1004}"/>
              </a:ext>
            </a:extLst>
          </p:cNvPr>
          <p:cNvSpPr>
            <a:spLocks noGrp="1"/>
          </p:cNvSpPr>
          <p:nvPr>
            <p:ph type="ctrTitle"/>
          </p:nvPr>
        </p:nvSpPr>
        <p:spPr/>
        <p:txBody>
          <a:bodyPr/>
          <a:lstStyle/>
          <a:p>
            <a:r>
              <a:rPr lang="en-US" dirty="0"/>
              <a:t>INTRODUCTION TO</a:t>
            </a:r>
          </a:p>
        </p:txBody>
      </p:sp>
      <p:sp>
        <p:nvSpPr>
          <p:cNvPr id="6" name="Subtitle 5">
            <a:extLst>
              <a:ext uri="{FF2B5EF4-FFF2-40B4-BE49-F238E27FC236}">
                <a16:creationId xmlns:a16="http://schemas.microsoft.com/office/drawing/2014/main" id="{3161163F-A49B-49D8-8598-2853F3B06E88}"/>
              </a:ext>
            </a:extLst>
          </p:cNvPr>
          <p:cNvSpPr>
            <a:spLocks noGrp="1"/>
          </p:cNvSpPr>
          <p:nvPr>
            <p:ph type="subTitle" idx="1"/>
          </p:nvPr>
        </p:nvSpPr>
        <p:spPr/>
        <p:txBody>
          <a:bodyPr/>
          <a:lstStyle/>
          <a:p>
            <a:r>
              <a:rPr lang="en-US" dirty="0"/>
              <a:t>FOURTH EDITION</a:t>
            </a:r>
          </a:p>
        </p:txBody>
      </p:sp>
      <p:sp>
        <p:nvSpPr>
          <p:cNvPr id="4" name="Text Placeholder 3">
            <a:extLst>
              <a:ext uri="{FF2B5EF4-FFF2-40B4-BE49-F238E27FC236}">
                <a16:creationId xmlns:a16="http://schemas.microsoft.com/office/drawing/2014/main" id="{AC1509A4-CAF2-4B1A-A105-1B8CCA91BC20}"/>
              </a:ext>
            </a:extLst>
          </p:cNvPr>
          <p:cNvSpPr>
            <a:spLocks noGrp="1"/>
          </p:cNvSpPr>
          <p:nvPr>
            <p:ph type="body" sz="quarter" idx="13"/>
          </p:nvPr>
        </p:nvSpPr>
        <p:spPr/>
        <p:txBody>
          <a:bodyPr/>
          <a:lstStyle/>
          <a:p>
            <a:r>
              <a:rPr lang="en-US" dirty="0"/>
              <a:t>ALGORITHMS</a:t>
            </a:r>
          </a:p>
        </p:txBody>
      </p:sp>
    </p:spTree>
    <p:custDataLst>
      <p:tags r:id="rId1"/>
    </p:custDataLst>
    <p:extLst>
      <p:ext uri="{BB962C8B-B14F-4D97-AF65-F5344CB8AC3E}">
        <p14:creationId xmlns:p14="http://schemas.microsoft.com/office/powerpoint/2010/main" val="2937698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STACKS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455821"/>
            <a:ext cx="6368716" cy="957178"/>
          </a:xfrm>
        </p:spPr>
        <p:txBody>
          <a:bodyPr/>
          <a:lstStyle/>
          <a:p>
            <a:r>
              <a:rPr lang="en-US" dirty="0"/>
              <a:t>Stack operations: P</a:t>
            </a:r>
            <a:r>
              <a:rPr lang="en-US" sz="2400" dirty="0"/>
              <a:t>USH</a:t>
            </a:r>
            <a:r>
              <a:rPr lang="en-US" dirty="0"/>
              <a:t>, P</a:t>
            </a:r>
            <a:r>
              <a:rPr lang="en-US" sz="2400" dirty="0"/>
              <a:t>OP</a:t>
            </a:r>
            <a:r>
              <a:rPr lang="en-US" dirty="0"/>
              <a:t>, S</a:t>
            </a:r>
            <a:r>
              <a:rPr lang="en-US" sz="2400" dirty="0"/>
              <a:t>TACK</a:t>
            </a:r>
            <a:r>
              <a:rPr lang="en-US" dirty="0"/>
              <a:t>-E</a:t>
            </a:r>
            <a:r>
              <a:rPr lang="en-US" sz="2400" dirty="0"/>
              <a:t>MPTY</a:t>
            </a:r>
            <a:r>
              <a:rPr lang="en-US" dirty="0"/>
              <a:t>.</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371783"/>
            <a:ext cx="2743200" cy="365125"/>
          </a:xfrm>
        </p:spPr>
        <p:txBody>
          <a:bodyPr/>
          <a:lstStyle/>
          <a:p>
            <a:fld id="{1C97C5FE-EAAB-4B0D-9845-9B0C19A6F892}" type="slidenum">
              <a:rPr lang="en-US" smtClean="0"/>
              <a:pPr/>
              <a:t>10</a:t>
            </a:fld>
            <a:endParaRPr lang="en-US" dirty="0"/>
          </a:p>
        </p:txBody>
      </p:sp>
      <p:pic>
        <p:nvPicPr>
          <p:cNvPr id="5" name="Picture 4" descr="Text, letter&#10;&#10;Description automatically generated">
            <a:extLst>
              <a:ext uri="{FF2B5EF4-FFF2-40B4-BE49-F238E27FC236}">
                <a16:creationId xmlns:a16="http://schemas.microsoft.com/office/drawing/2014/main" id="{C72D988C-A58A-47A0-930A-A54E2E16B802}"/>
              </a:ext>
            </a:extLst>
          </p:cNvPr>
          <p:cNvPicPr>
            <a:picLocks noChangeAspect="1"/>
          </p:cNvPicPr>
          <p:nvPr/>
        </p:nvPicPr>
        <p:blipFill rotWithShape="1">
          <a:blip r:embed="rId3">
            <a:extLst>
              <a:ext uri="{28A0092B-C50C-407E-A947-70E740481C1C}">
                <a14:useLocalDpi xmlns:a14="http://schemas.microsoft.com/office/drawing/2010/main" val="0"/>
              </a:ext>
            </a:extLst>
          </a:blip>
          <a:srcRect b="72640"/>
          <a:stretch/>
        </p:blipFill>
        <p:spPr>
          <a:xfrm>
            <a:off x="7772400" y="371783"/>
            <a:ext cx="3581400" cy="1672916"/>
          </a:xfrm>
          <a:prstGeom prst="rect">
            <a:avLst/>
          </a:prstGeom>
        </p:spPr>
      </p:pic>
      <p:sp>
        <p:nvSpPr>
          <p:cNvPr id="7" name="Content Placeholder 2">
            <a:extLst>
              <a:ext uri="{FF2B5EF4-FFF2-40B4-BE49-F238E27FC236}">
                <a16:creationId xmlns:a16="http://schemas.microsoft.com/office/drawing/2014/main" id="{05AB3CA2-A7D4-4ED2-AD23-3CFEDF1B1A4A}"/>
              </a:ext>
            </a:extLst>
          </p:cNvPr>
          <p:cNvSpPr txBox="1">
            <a:spLocks/>
          </p:cNvSpPr>
          <p:nvPr/>
        </p:nvSpPr>
        <p:spPr>
          <a:xfrm>
            <a:off x="838200" y="2413000"/>
            <a:ext cx="6368716" cy="1358900"/>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P</a:t>
            </a:r>
            <a:r>
              <a:rPr lang="en-US" sz="2400" dirty="0"/>
              <a:t>USH</a:t>
            </a:r>
            <a:r>
              <a:rPr lang="en-US" dirty="0"/>
              <a:t>: The I</a:t>
            </a:r>
            <a:r>
              <a:rPr lang="en-US" sz="2400" dirty="0"/>
              <a:t>NSERT</a:t>
            </a:r>
            <a:r>
              <a:rPr lang="en-US" dirty="0"/>
              <a:t> operation on a stack. Like pushing a plate on top of a stack of plates in a cafeteria.</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3E8BEF-DE33-49D3-A82B-53B6CA3BEC3B}"/>
                  </a:ext>
                </a:extLst>
              </p:cNvPr>
              <p:cNvSpPr txBox="1">
                <a:spLocks/>
              </p:cNvSpPr>
              <p:nvPr/>
            </p:nvSpPr>
            <p:spPr>
              <a:xfrm>
                <a:off x="838200" y="3771899"/>
                <a:ext cx="6368716" cy="2405063"/>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P</a:t>
                </a:r>
                <a:r>
                  <a:rPr lang="en-US" sz="2400" dirty="0"/>
                  <a:t>OP</a:t>
                </a:r>
                <a:r>
                  <a:rPr lang="en-US" dirty="0"/>
                  <a:t>: The D</a:t>
                </a:r>
                <a:r>
                  <a:rPr lang="en-US" sz="2400" dirty="0"/>
                  <a:t>ELETE</a:t>
                </a:r>
                <a:r>
                  <a:rPr lang="en-US" dirty="0"/>
                  <a:t> operation on a stack. Like popping off the plate on the top the stack. Order in which plates are popped from the stack is reverse of order in which they were pushed.</a:t>
                </a:r>
              </a:p>
              <a:p>
                <a:r>
                  <a:rPr lang="en-US" dirty="0"/>
                  <a:t>All three stack operations take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a:t>
                </a:r>
              </a:p>
              <a:p>
                <a:endParaRPr lang="en-US" dirty="0"/>
              </a:p>
            </p:txBody>
          </p:sp>
        </mc:Choice>
        <mc:Fallback xmlns="">
          <p:sp>
            <p:nvSpPr>
              <p:cNvPr id="8" name="Content Placeholder 2">
                <a:extLst>
                  <a:ext uri="{FF2B5EF4-FFF2-40B4-BE49-F238E27FC236}">
                    <a16:creationId xmlns:a16="http://schemas.microsoft.com/office/drawing/2014/main" id="{5E3E8BEF-DE33-49D3-A82B-53B6CA3BEC3B}"/>
                  </a:ext>
                </a:extLst>
              </p:cNvPr>
              <p:cNvSpPr txBox="1">
                <a:spLocks noRot="1" noChangeAspect="1" noMove="1" noResize="1" noEditPoints="1" noAdjustHandles="1" noChangeArrowheads="1" noChangeShapeType="1" noTextEdit="1"/>
              </p:cNvSpPr>
              <p:nvPr/>
            </p:nvSpPr>
            <p:spPr>
              <a:xfrm>
                <a:off x="838200" y="3771899"/>
                <a:ext cx="6368716" cy="2405063"/>
              </a:xfrm>
              <a:prstGeom prst="rect">
                <a:avLst/>
              </a:prstGeom>
              <a:blipFill>
                <a:blip r:embed="rId4"/>
                <a:stretch>
                  <a:fillRect l="-2011" t="-4569" r="-1628" b="-15482"/>
                </a:stretch>
              </a:blipFill>
            </p:spPr>
            <p:txBody>
              <a:bodyPr/>
              <a:lstStyle/>
              <a:p>
                <a:r>
                  <a:rPr lang="en-US">
                    <a:noFill/>
                  </a:rPr>
                  <a:t> </a:t>
                </a:r>
              </a:p>
            </p:txBody>
          </p:sp>
        </mc:Fallback>
      </mc:AlternateContent>
      <p:pic>
        <p:nvPicPr>
          <p:cNvPr id="9" name="Picture 8" descr="Text, letter&#10;&#10;Description automatically generated">
            <a:extLst>
              <a:ext uri="{FF2B5EF4-FFF2-40B4-BE49-F238E27FC236}">
                <a16:creationId xmlns:a16="http://schemas.microsoft.com/office/drawing/2014/main" id="{D7BF8221-42B0-44AC-B55F-90FC108F31E5}"/>
              </a:ext>
            </a:extLst>
          </p:cNvPr>
          <p:cNvPicPr>
            <a:picLocks noChangeAspect="1"/>
          </p:cNvPicPr>
          <p:nvPr/>
        </p:nvPicPr>
        <p:blipFill rotWithShape="1">
          <a:blip r:embed="rId3">
            <a:extLst>
              <a:ext uri="{28A0092B-C50C-407E-A947-70E740481C1C}">
                <a14:useLocalDpi xmlns:a14="http://schemas.microsoft.com/office/drawing/2010/main" val="0"/>
              </a:ext>
            </a:extLst>
          </a:blip>
          <a:srcRect t="27360" b="33176"/>
          <a:stretch/>
        </p:blipFill>
        <p:spPr>
          <a:xfrm>
            <a:off x="7772400" y="2044699"/>
            <a:ext cx="3581400" cy="2413001"/>
          </a:xfrm>
          <a:prstGeom prst="rect">
            <a:avLst/>
          </a:prstGeom>
        </p:spPr>
      </p:pic>
      <p:pic>
        <p:nvPicPr>
          <p:cNvPr id="10" name="Picture 9" descr="Text, letter&#10;&#10;Description automatically generated">
            <a:extLst>
              <a:ext uri="{FF2B5EF4-FFF2-40B4-BE49-F238E27FC236}">
                <a16:creationId xmlns:a16="http://schemas.microsoft.com/office/drawing/2014/main" id="{7B91C01F-90CA-4557-AD1C-C3F913720A48}"/>
              </a:ext>
            </a:extLst>
          </p:cNvPr>
          <p:cNvPicPr>
            <a:picLocks noChangeAspect="1"/>
          </p:cNvPicPr>
          <p:nvPr/>
        </p:nvPicPr>
        <p:blipFill rotWithShape="1">
          <a:blip r:embed="rId3">
            <a:extLst>
              <a:ext uri="{28A0092B-C50C-407E-A947-70E740481C1C}">
                <a14:useLocalDpi xmlns:a14="http://schemas.microsoft.com/office/drawing/2010/main" val="0"/>
              </a:ext>
            </a:extLst>
          </a:blip>
          <a:srcRect t="65370"/>
          <a:stretch/>
        </p:blipFill>
        <p:spPr>
          <a:xfrm>
            <a:off x="7772400" y="4368799"/>
            <a:ext cx="3581400" cy="2117417"/>
          </a:xfrm>
          <a:prstGeom prst="rect">
            <a:avLst/>
          </a:prstGeom>
        </p:spPr>
      </p:pic>
    </p:spTree>
    <p:custDataLst>
      <p:tags r:id="rId1"/>
    </p:custDataLst>
    <p:extLst>
      <p:ext uri="{BB962C8B-B14F-4D97-AF65-F5344CB8AC3E}">
        <p14:creationId xmlns:p14="http://schemas.microsoft.com/office/powerpoint/2010/main" val="271648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QUEUES</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Inserting into a queue is </a:t>
            </a:r>
            <a:r>
              <a:rPr lang="en-US" b="1" i="1" dirty="0"/>
              <a:t>enqueuing</a:t>
            </a:r>
            <a:r>
              <a:rPr lang="en-US" dirty="0"/>
              <a:t>, and deleting from a queue is </a:t>
            </a:r>
            <a:r>
              <a:rPr lang="en-US" b="1" i="1" dirty="0"/>
              <a:t>dequeuing</a:t>
            </a:r>
            <a:r>
              <a:rPr lang="en-US" dirty="0"/>
              <a:t>. The FIFO property of a queue causes it to operate like a line of customers waiting for service. A queue has a </a:t>
            </a:r>
            <a:r>
              <a:rPr lang="en-US" b="1" i="1" dirty="0"/>
              <a:t>head</a:t>
            </a:r>
            <a:r>
              <a:rPr lang="en-US" dirty="0"/>
              <a:t> and a </a:t>
            </a:r>
            <a:r>
              <a:rPr lang="en-US" b="1" i="1" dirty="0"/>
              <a:t>tail</a:t>
            </a:r>
            <a:r>
              <a:rPr lang="en-US" dirty="0"/>
              <a:t>.</a:t>
            </a:r>
          </a:p>
          <a:p>
            <a:pPr marL="342900" indent="-342900">
              <a:buFont typeface="Arial" panose="020B0604020202020204" pitchFamily="34" charset="0"/>
              <a:buChar char="•"/>
            </a:pPr>
            <a:r>
              <a:rPr lang="en-US" dirty="0"/>
              <a:t>When an element is enqueued, it goes to the tail of the queue, just as a newly arriving customer takes a place at the end of the line.</a:t>
            </a:r>
          </a:p>
          <a:p>
            <a:pPr marL="342900" indent="-342900">
              <a:buFont typeface="Arial" panose="020B0604020202020204" pitchFamily="34" charset="0"/>
              <a:buChar char="•"/>
            </a:pPr>
            <a:r>
              <a:rPr lang="en-US" dirty="0"/>
              <a:t>The element dequeued is the one at the head of the queue, like the customer at the head of the line who has waited the longest.</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11</a:t>
            </a:fld>
            <a:endParaRPr lang="en-US" dirty="0"/>
          </a:p>
        </p:txBody>
      </p:sp>
    </p:spTree>
    <p:custDataLst>
      <p:tags r:id="rId1"/>
    </p:custDataLst>
    <p:extLst>
      <p:ext uri="{BB962C8B-B14F-4D97-AF65-F5344CB8AC3E}">
        <p14:creationId xmlns:p14="http://schemas.microsoft.com/office/powerpoint/2010/main" val="292657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ext, letter&#10;&#10;Description automatically generated">
            <a:extLst>
              <a:ext uri="{FF2B5EF4-FFF2-40B4-BE49-F238E27FC236}">
                <a16:creationId xmlns:a16="http://schemas.microsoft.com/office/drawing/2014/main" id="{0413688A-E316-431A-A0F0-33BE07675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83475"/>
            <a:ext cx="10734753" cy="2195529"/>
          </a:xfrm>
          <a:prstGeom prst="rect">
            <a:avLst/>
          </a:prstGeom>
        </p:spPr>
      </p:pic>
      <p:sp>
        <p:nvSpPr>
          <p:cNvPr id="6" name="Title 5">
            <a:extLst>
              <a:ext uri="{FF2B5EF4-FFF2-40B4-BE49-F238E27FC236}">
                <a16:creationId xmlns:a16="http://schemas.microsoft.com/office/drawing/2014/main" id="{4AE8B998-62A0-410D-9A7D-63753AD0CB71}"/>
              </a:ext>
            </a:extLst>
          </p:cNvPr>
          <p:cNvSpPr>
            <a:spLocks noGrp="1"/>
          </p:cNvSpPr>
          <p:nvPr>
            <p:ph type="title"/>
          </p:nvPr>
        </p:nvSpPr>
        <p:spPr/>
        <p:txBody>
          <a:bodyPr/>
          <a:lstStyle/>
          <a:p>
            <a:r>
              <a:rPr lang="en-US" dirty="0"/>
              <a:t>QUEUES </a:t>
            </a:r>
            <a:r>
              <a:rPr lang="en-US" sz="2200" dirty="0"/>
              <a:t>(continued)</a:t>
            </a:r>
          </a:p>
        </p:txBody>
      </p:sp>
      <p:sp>
        <p:nvSpPr>
          <p:cNvPr id="4" name="Slide Number Placeholder 3">
            <a:extLst>
              <a:ext uri="{FF2B5EF4-FFF2-40B4-BE49-F238E27FC236}">
                <a16:creationId xmlns:a16="http://schemas.microsoft.com/office/drawing/2014/main" id="{5A77373A-A096-464D-9D8E-28874E03E2A1}"/>
              </a:ext>
            </a:extLst>
          </p:cNvPr>
          <p:cNvSpPr>
            <a:spLocks noGrp="1"/>
          </p:cNvSpPr>
          <p:nvPr>
            <p:ph type="sldNum" sz="quarter" idx="11"/>
          </p:nvPr>
        </p:nvSpPr>
        <p:spPr/>
        <p:txBody>
          <a:bodyPr/>
          <a:lstStyle/>
          <a:p>
            <a:fld id="{1C97C5FE-EAAB-4B0D-9845-9B0C19A6F892}" type="slidenum">
              <a:rPr lang="en-US" smtClean="0"/>
              <a:pPr/>
              <a:t>12</a:t>
            </a:fld>
            <a:endParaRPr lang="en-US" dirty="0"/>
          </a:p>
        </p:txBody>
      </p:sp>
      <p:pic>
        <p:nvPicPr>
          <p:cNvPr id="3" name="Picture 2">
            <a:extLst>
              <a:ext uri="{FF2B5EF4-FFF2-40B4-BE49-F238E27FC236}">
                <a16:creationId xmlns:a16="http://schemas.microsoft.com/office/drawing/2014/main" id="{D35F0BBF-5C95-4774-89DC-7F30E16FA845}"/>
              </a:ext>
            </a:extLst>
          </p:cNvPr>
          <p:cNvPicPr>
            <a:picLocks noChangeAspect="1"/>
          </p:cNvPicPr>
          <p:nvPr/>
        </p:nvPicPr>
        <p:blipFill rotWithShape="1">
          <a:blip r:embed="rId5">
            <a:extLst>
              <a:ext uri="{28A0092B-C50C-407E-A947-70E740481C1C}">
                <a14:useLocalDpi xmlns:a14="http://schemas.microsoft.com/office/drawing/2010/main" val="0"/>
              </a:ext>
            </a:extLst>
          </a:blip>
          <a:srcRect l="7079" b="67249"/>
          <a:stretch/>
        </p:blipFill>
        <p:spPr>
          <a:xfrm>
            <a:off x="726447" y="2454104"/>
            <a:ext cx="3654890" cy="1150345"/>
          </a:xfrm>
          <a:prstGeom prst="rect">
            <a:avLst/>
          </a:prstGeom>
        </p:spPr>
      </p:pic>
      <p:sp>
        <p:nvSpPr>
          <p:cNvPr id="5" name="Content Placeholder 2">
            <a:extLst>
              <a:ext uri="{FF2B5EF4-FFF2-40B4-BE49-F238E27FC236}">
                <a16:creationId xmlns:a16="http://schemas.microsoft.com/office/drawing/2014/main" id="{5746A7DC-D204-4516-A92A-0F2D6A210A58}"/>
              </a:ext>
            </a:extLst>
          </p:cNvPr>
          <p:cNvSpPr txBox="1">
            <a:spLocks/>
          </p:cNvSpPr>
          <p:nvPr/>
        </p:nvSpPr>
        <p:spPr>
          <a:xfrm>
            <a:off x="838200" y="1455820"/>
            <a:ext cx="6368716" cy="3446379"/>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7E53A04-E93E-4971-AC69-9537D26FC53F}"/>
                  </a:ext>
                </a:extLst>
              </p:cNvPr>
              <p:cNvSpPr txBox="1">
                <a:spLocks/>
              </p:cNvSpPr>
              <p:nvPr/>
            </p:nvSpPr>
            <p:spPr>
              <a:xfrm>
                <a:off x="838200" y="1455820"/>
                <a:ext cx="10256520" cy="5106845"/>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 a queue of at most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elements with an array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[1:</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a:t>
                </a:r>
              </a:p>
            </p:txBody>
          </p:sp>
        </mc:Choice>
        <mc:Fallback xmlns="">
          <p:sp>
            <p:nvSpPr>
              <p:cNvPr id="8" name="Content Placeholder 2">
                <a:extLst>
                  <a:ext uri="{FF2B5EF4-FFF2-40B4-BE49-F238E27FC236}">
                    <a16:creationId xmlns:a16="http://schemas.microsoft.com/office/drawing/2014/main" id="{E7E53A04-E93E-4971-AC69-9537D26FC53F}"/>
                  </a:ext>
                </a:extLst>
              </p:cNvPr>
              <p:cNvSpPr txBox="1">
                <a:spLocks noRot="1" noChangeAspect="1" noMove="1" noResize="1" noEditPoints="1" noAdjustHandles="1" noChangeArrowheads="1" noChangeShapeType="1" noTextEdit="1"/>
              </p:cNvSpPr>
              <p:nvPr/>
            </p:nvSpPr>
            <p:spPr>
              <a:xfrm>
                <a:off x="838200" y="1455820"/>
                <a:ext cx="10256520" cy="5106845"/>
              </a:xfrm>
              <a:prstGeom prst="rect">
                <a:avLst/>
              </a:prstGeom>
              <a:blipFill>
                <a:blip r:embed="rId7"/>
                <a:stretch>
                  <a:fillRect l="-1249" t="-214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5BD7A1-F579-4A6B-8914-9CF9710C3307}"/>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7079" t="34498" b="32751"/>
          <a:stretch/>
        </p:blipFill>
        <p:spPr>
          <a:xfrm>
            <a:off x="4433270" y="2383028"/>
            <a:ext cx="3654890" cy="1150345"/>
          </a:xfrm>
          <a:prstGeom prst="rect">
            <a:avLst/>
          </a:prstGeom>
        </p:spPr>
      </p:pic>
      <p:pic>
        <p:nvPicPr>
          <p:cNvPr id="10" name="Picture 9">
            <a:extLst>
              <a:ext uri="{FF2B5EF4-FFF2-40B4-BE49-F238E27FC236}">
                <a16:creationId xmlns:a16="http://schemas.microsoft.com/office/drawing/2014/main" id="{3610BAAC-0B9B-473A-9E70-F2FD99588F75}"/>
              </a:ext>
            </a:extLst>
          </p:cNvPr>
          <p:cNvPicPr>
            <a:picLocks noChangeAspect="1"/>
          </p:cNvPicPr>
          <p:nvPr/>
        </p:nvPicPr>
        <p:blipFill rotWithShape="1">
          <a:blip r:embed="rId8">
            <a:extLst>
              <a:ext uri="{28A0092B-C50C-407E-A947-70E740481C1C}">
                <a14:useLocalDpi xmlns:a14="http://schemas.microsoft.com/office/drawing/2010/main" val="0"/>
              </a:ext>
            </a:extLst>
          </a:blip>
          <a:srcRect l="7079" t="71936"/>
          <a:stretch/>
        </p:blipFill>
        <p:spPr>
          <a:xfrm>
            <a:off x="8140093" y="2452834"/>
            <a:ext cx="3654890" cy="985715"/>
          </a:xfrm>
          <a:prstGeom prst="rect">
            <a:avLst/>
          </a:prstGeom>
        </p:spPr>
      </p:pic>
    </p:spTree>
    <p:custDataLst>
      <p:tags r:id="rId1"/>
    </p:custDataLst>
    <p:extLst>
      <p:ext uri="{BB962C8B-B14F-4D97-AF65-F5344CB8AC3E}">
        <p14:creationId xmlns:p14="http://schemas.microsoft.com/office/powerpoint/2010/main" val="2184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8B998-62A0-410D-9A7D-63753AD0CB71}"/>
              </a:ext>
            </a:extLst>
          </p:cNvPr>
          <p:cNvSpPr>
            <a:spLocks noGrp="1"/>
          </p:cNvSpPr>
          <p:nvPr>
            <p:ph type="title"/>
          </p:nvPr>
        </p:nvSpPr>
        <p:spPr/>
        <p:txBody>
          <a:bodyPr/>
          <a:lstStyle/>
          <a:p>
            <a:r>
              <a:rPr lang="en-US" dirty="0"/>
              <a:t>QUEUES </a:t>
            </a:r>
            <a:r>
              <a:rPr lang="en-US" sz="2200" dirty="0"/>
              <a:t>(continued)</a:t>
            </a:r>
          </a:p>
        </p:txBody>
      </p:sp>
      <p:sp>
        <p:nvSpPr>
          <p:cNvPr id="4" name="Slide Number Placeholder 3">
            <a:extLst>
              <a:ext uri="{FF2B5EF4-FFF2-40B4-BE49-F238E27FC236}">
                <a16:creationId xmlns:a16="http://schemas.microsoft.com/office/drawing/2014/main" id="{5A77373A-A096-464D-9D8E-28874E03E2A1}"/>
              </a:ext>
            </a:extLst>
          </p:cNvPr>
          <p:cNvSpPr>
            <a:spLocks noGrp="1"/>
          </p:cNvSpPr>
          <p:nvPr>
            <p:ph type="sldNum" sz="quarter" idx="11"/>
          </p:nvPr>
        </p:nvSpPr>
        <p:spPr/>
        <p:txBody>
          <a:bodyPr/>
          <a:lstStyle/>
          <a:p>
            <a:fld id="{1C97C5FE-EAAB-4B0D-9845-9B0C19A6F892}" type="slidenum">
              <a:rPr lang="en-US" smtClean="0"/>
              <a:pPr/>
              <a:t>13</a:t>
            </a:fld>
            <a:endParaRPr lang="en-US" dirty="0"/>
          </a:p>
        </p:txBody>
      </p:sp>
      <p:pic>
        <p:nvPicPr>
          <p:cNvPr id="3" name="Picture 2">
            <a:extLst>
              <a:ext uri="{FF2B5EF4-FFF2-40B4-BE49-F238E27FC236}">
                <a16:creationId xmlns:a16="http://schemas.microsoft.com/office/drawing/2014/main" id="{D35F0BBF-5C95-4774-89DC-7F30E16FA845}"/>
              </a:ext>
            </a:extLst>
          </p:cNvPr>
          <p:cNvPicPr>
            <a:picLocks noChangeAspect="1"/>
          </p:cNvPicPr>
          <p:nvPr/>
        </p:nvPicPr>
        <p:blipFill rotWithShape="1">
          <a:blip r:embed="rId4">
            <a:extLst>
              <a:ext uri="{28A0092B-C50C-407E-A947-70E740481C1C}">
                <a14:useLocalDpi xmlns:a14="http://schemas.microsoft.com/office/drawing/2010/main" val="0"/>
              </a:ext>
            </a:extLst>
          </a:blip>
          <a:srcRect t="-1805" b="49998"/>
          <a:stretch/>
        </p:blipFill>
        <p:spPr>
          <a:xfrm>
            <a:off x="838198" y="1620897"/>
            <a:ext cx="3654890" cy="2103460"/>
          </a:xfrm>
          <a:prstGeom prst="rect">
            <a:avLst/>
          </a:prstGeom>
        </p:spPr>
      </p:pic>
      <p:sp>
        <p:nvSpPr>
          <p:cNvPr id="5" name="Content Placeholder 2">
            <a:extLst>
              <a:ext uri="{FF2B5EF4-FFF2-40B4-BE49-F238E27FC236}">
                <a16:creationId xmlns:a16="http://schemas.microsoft.com/office/drawing/2014/main" id="{5746A7DC-D204-4516-A92A-0F2D6A210A58}"/>
              </a:ext>
            </a:extLst>
          </p:cNvPr>
          <p:cNvSpPr txBox="1">
            <a:spLocks/>
          </p:cNvSpPr>
          <p:nvPr/>
        </p:nvSpPr>
        <p:spPr>
          <a:xfrm>
            <a:off x="838200" y="1455820"/>
            <a:ext cx="6368716" cy="3446379"/>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7E53A04-E93E-4971-AC69-9537D26FC53F}"/>
                  </a:ext>
                </a:extLst>
              </p:cNvPr>
              <p:cNvSpPr txBox="1">
                <a:spLocks/>
              </p:cNvSpPr>
              <p:nvPr/>
            </p:nvSpPr>
            <p:spPr>
              <a:xfrm>
                <a:off x="838198" y="4404494"/>
                <a:ext cx="10366248" cy="1325563"/>
              </a:xfrm>
              <a:prstGeom prst="rect">
                <a:avLst/>
              </a:prstGeom>
            </p:spPr>
            <p:txBody>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685800" indent="-342900"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two queue operations take </a:t>
                </a:r>
                <a14:m>
                  <m:oMath xmlns:m="http://schemas.openxmlformats.org/officeDocument/2006/math">
                    <m:r>
                      <a:rPr lang="en-US" b="0" i="1" dirty="0" smtClean="0">
                        <a:latin typeface="Cambria Math" panose="02040503050406030204" pitchFamily="18" charset="0"/>
                      </a:rPr>
                      <m:t>𝑂</m:t>
                    </m:r>
                    <m:r>
                      <a:rPr lang="en-US" b="0" i="1" dirty="0" smtClean="0">
                        <a:latin typeface="Cambria Math" panose="02040503050406030204" pitchFamily="18" charset="0"/>
                      </a:rPr>
                      <m:t>(1)</m:t>
                    </m:r>
                  </m:oMath>
                </a14:m>
                <a:r>
                  <a:rPr lang="en-US" dirty="0"/>
                  <a:t>.</a:t>
                </a:r>
              </a:p>
            </p:txBody>
          </p:sp>
        </mc:Choice>
        <mc:Fallback xmlns="">
          <p:sp>
            <p:nvSpPr>
              <p:cNvPr id="8" name="Content Placeholder 2">
                <a:extLst>
                  <a:ext uri="{FF2B5EF4-FFF2-40B4-BE49-F238E27FC236}">
                    <a16:creationId xmlns:a16="http://schemas.microsoft.com/office/drawing/2014/main" id="{E7E53A04-E93E-4971-AC69-9537D26FC53F}"/>
                  </a:ext>
                </a:extLst>
              </p:cNvPr>
              <p:cNvSpPr txBox="1">
                <a:spLocks noRot="1" noChangeAspect="1" noMove="1" noResize="1" noEditPoints="1" noAdjustHandles="1" noChangeArrowheads="1" noChangeShapeType="1" noTextEdit="1"/>
              </p:cNvSpPr>
              <p:nvPr/>
            </p:nvSpPr>
            <p:spPr>
              <a:xfrm>
                <a:off x="838198" y="4404494"/>
                <a:ext cx="10366248" cy="1325563"/>
              </a:xfrm>
              <a:prstGeom prst="rect">
                <a:avLst/>
              </a:prstGeom>
              <a:blipFill>
                <a:blip r:embed="rId5"/>
                <a:stretch>
                  <a:fillRect l="-1176" t="-82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5BD7A1-F579-4A6B-8914-9CF9710C3307}"/>
              </a:ext>
            </a:extLst>
          </p:cNvPr>
          <p:cNvPicPr>
            <a:picLocks noChangeAspect="1"/>
          </p:cNvPicPr>
          <p:nvPr/>
        </p:nvPicPr>
        <p:blipFill rotWithShape="1">
          <a:blip r:embed="rId4">
            <a:extLst>
              <a:ext uri="{28A0092B-C50C-407E-A947-70E740481C1C}">
                <a14:useLocalDpi xmlns:a14="http://schemas.microsoft.com/office/drawing/2010/main" val="0"/>
              </a:ext>
            </a:extLst>
          </a:blip>
          <a:srcRect t="46507" b="-1324"/>
          <a:stretch/>
        </p:blipFill>
        <p:spPr>
          <a:xfrm>
            <a:off x="6399908" y="1498682"/>
            <a:ext cx="3654890" cy="2225675"/>
          </a:xfrm>
          <a:prstGeom prst="rect">
            <a:avLst/>
          </a:prstGeom>
        </p:spPr>
      </p:pic>
    </p:spTree>
    <p:custDataLst>
      <p:tags r:id="rId1"/>
    </p:custDataLst>
    <p:extLst>
      <p:ext uri="{BB962C8B-B14F-4D97-AF65-F5344CB8AC3E}">
        <p14:creationId xmlns:p14="http://schemas.microsoft.com/office/powerpoint/2010/main" val="63238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LINKED LISTS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5B0082B-18D8-4F27-B388-B17641302E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03881"/>
            <a:ext cx="10515600" cy="4194825"/>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14</a:t>
            </a:fld>
            <a:endParaRPr lang="en-US" dirty="0"/>
          </a:p>
        </p:txBody>
      </p:sp>
    </p:spTree>
    <p:custDataLst>
      <p:tags r:id="rId1"/>
    </p:custDataLst>
    <p:extLst>
      <p:ext uri="{BB962C8B-B14F-4D97-AF65-F5344CB8AC3E}">
        <p14:creationId xmlns:p14="http://schemas.microsoft.com/office/powerpoint/2010/main" val="409748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3DB1EFC-9D0F-45B0-97B3-C4FC83472FE5}"/>
              </a:ext>
            </a:extLst>
          </p:cNvPr>
          <p:cNvPicPr>
            <a:picLocks noChangeAspect="1"/>
          </p:cNvPicPr>
          <p:nvPr/>
        </p:nvPicPr>
        <p:blipFill rotWithShape="1">
          <a:blip r:embed="rId3">
            <a:extLst>
              <a:ext uri="{28A0092B-C50C-407E-A947-70E740481C1C}">
                <a14:useLocalDpi xmlns:a14="http://schemas.microsoft.com/office/drawing/2010/main" val="0"/>
              </a:ext>
            </a:extLst>
          </a:blip>
          <a:srcRect l="2619" r="26674" b="71766"/>
          <a:stretch/>
        </p:blipFill>
        <p:spPr>
          <a:xfrm>
            <a:off x="3923110" y="5768687"/>
            <a:ext cx="6630590" cy="857710"/>
          </a:xfrm>
          <a:prstGeom prst="rect">
            <a:avLst/>
          </a:prstGeom>
        </p:spPr>
      </p:pic>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LINKED LISTS </a:t>
            </a:r>
            <a:r>
              <a:rPr lang="en-US" sz="2200" dirty="0"/>
              <a:t>(continued)</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84300"/>
            <a:ext cx="10515600" cy="4792663"/>
          </a:xfrm>
        </p:spPr>
        <p:txBody>
          <a:bodyPr/>
          <a:lstStyle/>
          <a:p>
            <a:r>
              <a:rPr lang="en-US" dirty="0"/>
              <a:t>Linked lists come in several types:</a:t>
            </a:r>
          </a:p>
          <a:p>
            <a:pPr marL="342900" indent="-342900">
              <a:spcBef>
                <a:spcPts val="600"/>
              </a:spcBef>
              <a:buFont typeface="Arial" panose="020B0604020202020204" pitchFamily="34" charset="0"/>
              <a:buChar char="•"/>
            </a:pPr>
            <a:r>
              <a:rPr lang="en-US" b="1" i="1" dirty="0"/>
              <a:t>Singly linked</a:t>
            </a:r>
            <a:r>
              <a:rPr lang="en-US" dirty="0"/>
              <a:t>: each element has a next attribute but not a </a:t>
            </a:r>
            <a:r>
              <a:rPr lang="en-US" i="1" dirty="0" err="1"/>
              <a:t>prev</a:t>
            </a:r>
            <a:r>
              <a:rPr lang="en-US" dirty="0"/>
              <a:t> attribute.</a:t>
            </a:r>
          </a:p>
          <a:p>
            <a:pPr marL="342900" indent="-342900">
              <a:spcBef>
                <a:spcPts val="600"/>
              </a:spcBef>
              <a:buFont typeface="Arial" panose="020B0604020202020204" pitchFamily="34" charset="0"/>
              <a:buChar char="•"/>
            </a:pPr>
            <a:r>
              <a:rPr lang="en-US" b="1" i="1" dirty="0"/>
              <a:t>Sorted</a:t>
            </a:r>
            <a:r>
              <a:rPr lang="en-US" dirty="0"/>
              <a:t>: the linear order of the list follows the linear order of keys stored in elements of the list.</a:t>
            </a:r>
          </a:p>
          <a:p>
            <a:pPr marL="342900" indent="-342900">
              <a:spcBef>
                <a:spcPts val="600"/>
              </a:spcBef>
              <a:buFont typeface="Arial" panose="020B0604020202020204" pitchFamily="34" charset="0"/>
              <a:buChar char="•"/>
            </a:pPr>
            <a:r>
              <a:rPr lang="en-US" b="1" i="1" dirty="0"/>
              <a:t>Unsorted</a:t>
            </a:r>
            <a:r>
              <a:rPr lang="en-US" dirty="0"/>
              <a:t>: the elements can appear in any order.</a:t>
            </a:r>
          </a:p>
          <a:p>
            <a:pPr marL="342900" indent="-342900">
              <a:spcBef>
                <a:spcPts val="600"/>
              </a:spcBef>
              <a:buFont typeface="Arial" panose="020B0604020202020204" pitchFamily="34" charset="0"/>
              <a:buChar char="•"/>
            </a:pPr>
            <a:r>
              <a:rPr lang="en-US" b="1" i="1" dirty="0"/>
              <a:t>Circular</a:t>
            </a:r>
            <a:r>
              <a:rPr lang="en-US" dirty="0"/>
              <a:t>: the </a:t>
            </a:r>
            <a:r>
              <a:rPr lang="en-US" i="1" dirty="0" err="1"/>
              <a:t>prev</a:t>
            </a:r>
            <a:r>
              <a:rPr lang="en-US" dirty="0"/>
              <a:t> pointer of the head of the list points to the tail, and the next pointer of the tail of the list points to the head.</a:t>
            </a:r>
          </a:p>
          <a:p>
            <a:r>
              <a:rPr lang="en-US" dirty="0"/>
              <a:t>Here is a doubly linked list whose elements have keys 9, 16, 4, 1. Slashes indicate </a:t>
            </a:r>
            <a:r>
              <a:rPr lang="en-US" sz="2400" dirty="0"/>
              <a:t>NIL</a:t>
            </a:r>
            <a:r>
              <a:rPr lang="en-US" dirty="0"/>
              <a:t>.</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15</a:t>
            </a:fld>
            <a:endParaRPr lang="en-US" dirty="0"/>
          </a:p>
        </p:txBody>
      </p:sp>
    </p:spTree>
    <p:custDataLst>
      <p:tags r:id="rId1"/>
    </p:custDataLst>
    <p:extLst>
      <p:ext uri="{BB962C8B-B14F-4D97-AF65-F5344CB8AC3E}">
        <p14:creationId xmlns:p14="http://schemas.microsoft.com/office/powerpoint/2010/main" val="25943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3DB1EFC-9D0F-45B0-97B3-C4FC83472FE5}"/>
              </a:ext>
            </a:extLst>
          </p:cNvPr>
          <p:cNvPicPr>
            <a:picLocks noChangeAspect="1"/>
          </p:cNvPicPr>
          <p:nvPr/>
        </p:nvPicPr>
        <p:blipFill rotWithShape="1">
          <a:blip r:embed="rId3">
            <a:extLst>
              <a:ext uri="{28A0092B-C50C-407E-A947-70E740481C1C}">
                <a14:useLocalDpi xmlns:a14="http://schemas.microsoft.com/office/drawing/2010/main" val="0"/>
              </a:ext>
            </a:extLst>
          </a:blip>
          <a:srcRect l="2619" r="26674" b="71766"/>
          <a:stretch/>
        </p:blipFill>
        <p:spPr>
          <a:xfrm>
            <a:off x="830999" y="1601948"/>
            <a:ext cx="6630590" cy="857710"/>
          </a:xfrm>
          <a:prstGeom prst="rect">
            <a:avLst/>
          </a:prstGeom>
        </p:spPr>
      </p:pic>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SEARCHING A LINKED LIST</a:t>
            </a:r>
            <a:endParaRPr lang="en-US" sz="2200" dirty="0"/>
          </a:p>
        </p:txBody>
      </p:sp>
      <p:pic>
        <p:nvPicPr>
          <p:cNvPr id="6" name="Content Placeholder 5">
            <a:extLst>
              <a:ext uri="{FF2B5EF4-FFF2-40B4-BE49-F238E27FC236}">
                <a16:creationId xmlns:a16="http://schemas.microsoft.com/office/drawing/2014/main" id="{AD580B45-22B2-49C5-9B89-A31B8219D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22421" y="2673877"/>
            <a:ext cx="10163249" cy="400053"/>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16</a:t>
            </a:fld>
            <a:endParaRPr lang="en-US" dirty="0"/>
          </a:p>
        </p:txBody>
      </p:sp>
      <p:pic>
        <p:nvPicPr>
          <p:cNvPr id="8" name="Picture 7" descr="Text, letter&#10;&#10;Description automatically generated">
            <a:extLst>
              <a:ext uri="{FF2B5EF4-FFF2-40B4-BE49-F238E27FC236}">
                <a16:creationId xmlns:a16="http://schemas.microsoft.com/office/drawing/2014/main" id="{CF33479B-6EC7-4205-8E37-E71490FE3E3E}"/>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017423" y="3311899"/>
            <a:ext cx="4013584" cy="1723192"/>
          </a:xfrm>
          <a:prstGeom prst="rect">
            <a:avLst/>
          </a:prstGeom>
        </p:spPr>
      </p:pic>
      <p:pic>
        <p:nvPicPr>
          <p:cNvPr id="10" name="Picture 9">
            <a:extLst>
              <a:ext uri="{FF2B5EF4-FFF2-40B4-BE49-F238E27FC236}">
                <a16:creationId xmlns:a16="http://schemas.microsoft.com/office/drawing/2014/main" id="{4A1C6ED9-EE04-40AF-A152-28E3939DD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628" y="5409762"/>
            <a:ext cx="10839529" cy="833444"/>
          </a:xfrm>
          <a:prstGeom prst="rect">
            <a:avLst/>
          </a:prstGeom>
        </p:spPr>
      </p:pic>
    </p:spTree>
    <p:custDataLst>
      <p:tags r:id="rId1"/>
    </p:custDataLst>
    <p:extLst>
      <p:ext uri="{BB962C8B-B14F-4D97-AF65-F5344CB8AC3E}">
        <p14:creationId xmlns:p14="http://schemas.microsoft.com/office/powerpoint/2010/main" val="5916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3DB1EFC-9D0F-45B0-97B3-C4FC83472FE5}"/>
              </a:ext>
            </a:extLst>
          </p:cNvPr>
          <p:cNvPicPr>
            <a:picLocks noChangeAspect="1"/>
          </p:cNvPicPr>
          <p:nvPr/>
        </p:nvPicPr>
        <p:blipFill rotWithShape="1">
          <a:blip r:embed="rId3">
            <a:extLst>
              <a:ext uri="{28A0092B-C50C-407E-A947-70E740481C1C}">
                <a14:useLocalDpi xmlns:a14="http://schemas.microsoft.com/office/drawing/2010/main" val="0"/>
              </a:ext>
            </a:extLst>
          </a:blip>
          <a:srcRect l="2619" r="26674" b="71766"/>
          <a:stretch/>
        </p:blipFill>
        <p:spPr>
          <a:xfrm>
            <a:off x="830999" y="1361310"/>
            <a:ext cx="6630590" cy="857710"/>
          </a:xfrm>
          <a:prstGeom prst="rect">
            <a:avLst/>
          </a:prstGeom>
        </p:spPr>
      </p:pic>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INSERTING INTO A LINKED LIST</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17</a:t>
            </a:fld>
            <a:endParaRPr lang="en-US" dirty="0"/>
          </a:p>
        </p:txBody>
      </p:sp>
      <p:pic>
        <p:nvPicPr>
          <p:cNvPr id="15" name="Picture 14" descr="Text, letter&#10;&#10;Description automatically generated">
            <a:extLst>
              <a:ext uri="{FF2B5EF4-FFF2-40B4-BE49-F238E27FC236}">
                <a16:creationId xmlns:a16="http://schemas.microsoft.com/office/drawing/2014/main" id="{E70F6DDC-EA79-4B75-8E26-0B7CCFD5B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984" y="2599985"/>
            <a:ext cx="3291858" cy="2195956"/>
          </a:xfrm>
          <a:prstGeom prst="rect">
            <a:avLst/>
          </a:prstGeom>
        </p:spPr>
      </p:pic>
      <p:pic>
        <p:nvPicPr>
          <p:cNvPr id="16" name="Picture 15" descr="Diagram&#10;&#10;Description automatically generated">
            <a:extLst>
              <a:ext uri="{FF2B5EF4-FFF2-40B4-BE49-F238E27FC236}">
                <a16:creationId xmlns:a16="http://schemas.microsoft.com/office/drawing/2014/main" id="{A2CC3771-1621-4CFF-AA31-BBF59D3CA9E2}"/>
              </a:ext>
            </a:extLst>
          </p:cNvPr>
          <p:cNvPicPr>
            <a:picLocks noChangeAspect="1"/>
          </p:cNvPicPr>
          <p:nvPr/>
        </p:nvPicPr>
        <p:blipFill rotWithShape="1">
          <a:blip r:embed="rId3">
            <a:extLst>
              <a:ext uri="{28A0092B-C50C-407E-A947-70E740481C1C}">
                <a14:useLocalDpi xmlns:a14="http://schemas.microsoft.com/office/drawing/2010/main" val="0"/>
              </a:ext>
            </a:extLst>
          </a:blip>
          <a:srcRect l="2619" t="34005" r="12796" b="47499"/>
          <a:stretch/>
        </p:blipFill>
        <p:spPr>
          <a:xfrm>
            <a:off x="838200" y="5272010"/>
            <a:ext cx="7932001" cy="561893"/>
          </a:xfrm>
          <a:prstGeom prst="rect">
            <a:avLst/>
          </a:prstGeom>
        </p:spPr>
      </p:pic>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2E42F64-8772-44D1-B206-A8607F629F2A}"/>
                  </a:ext>
                </a:extLst>
              </p:cNvPr>
              <p:cNvSpPr>
                <a:spLocks noGrp="1"/>
              </p:cNvSpPr>
              <p:nvPr>
                <p:ph idx="1"/>
              </p:nvPr>
            </p:nvSpPr>
            <p:spPr>
              <a:xfrm>
                <a:off x="921325" y="2481945"/>
                <a:ext cx="6346371" cy="2660071"/>
              </a:xfrm>
            </p:spPr>
            <p:txBody>
              <a:bodyPr/>
              <a:lstStyle/>
              <a:p>
                <a:r>
                  <a:rPr lang="en-US" dirty="0"/>
                  <a:t>There are two scenarios for inserting into a doubly linked list: inserting a new first element and inserting anywhere else. Given an element </a:t>
                </a:r>
                <a14:m>
                  <m:oMath xmlns:m="http://schemas.openxmlformats.org/officeDocument/2006/math">
                    <m:r>
                      <a:rPr lang="en-US" i="1" dirty="0" smtClean="0">
                        <a:latin typeface="Cambria Math" panose="02040503050406030204" pitchFamily="18" charset="0"/>
                      </a:rPr>
                      <m:t>𝑥</m:t>
                    </m:r>
                  </m:oMath>
                </a14:m>
                <a:r>
                  <a:rPr lang="en-US" dirty="0"/>
                  <a:t> with the </a:t>
                </a:r>
                <a14:m>
                  <m:oMath xmlns:m="http://schemas.openxmlformats.org/officeDocument/2006/math">
                    <m:r>
                      <a:rPr lang="en-US" i="1" dirty="0" smtClean="0">
                        <a:latin typeface="Cambria Math" panose="02040503050406030204" pitchFamily="18" charset="0"/>
                      </a:rPr>
                      <m:t>𝑘𝑒𝑦</m:t>
                    </m:r>
                  </m:oMath>
                </a14:m>
                <a:r>
                  <a:rPr lang="en-US" dirty="0"/>
                  <a:t> element set, the procedure L</a:t>
                </a:r>
                <a:r>
                  <a:rPr lang="en-US" sz="2400" dirty="0"/>
                  <a:t>IST</a:t>
                </a:r>
                <a:r>
                  <a:rPr lang="en-US" dirty="0"/>
                  <a:t>-P</a:t>
                </a:r>
                <a:r>
                  <a:rPr lang="en-US" sz="2400" dirty="0"/>
                  <a:t>REPEND</a:t>
                </a:r>
                <a:r>
                  <a:rPr lang="en-US" dirty="0"/>
                  <a:t> adds </a:t>
                </a:r>
                <a14:m>
                  <m:oMath xmlns:m="http://schemas.openxmlformats.org/officeDocument/2006/math">
                    <m:r>
                      <a:rPr lang="en-US" i="1" dirty="0">
                        <a:latin typeface="Cambria Math" panose="02040503050406030204" pitchFamily="18" charset="0"/>
                      </a:rPr>
                      <m:t>𝑥</m:t>
                    </m:r>
                  </m:oMath>
                </a14:m>
                <a:r>
                  <a:rPr lang="en-US" dirty="0"/>
                  <a:t> to the front of the list </a:t>
                </a:r>
                <a14:m>
                  <m:oMath xmlns:m="http://schemas.openxmlformats.org/officeDocument/2006/math">
                    <m:r>
                      <a:rPr lang="en-US" i="1" dirty="0" smtClean="0">
                        <a:latin typeface="Cambria Math" panose="02040503050406030204" pitchFamily="18" charset="0"/>
                      </a:rPr>
                      <m:t>𝐿</m:t>
                    </m:r>
                  </m:oMath>
                </a14:m>
                <a:r>
                  <a:rPr lang="en-US" dirty="0"/>
                  <a:t> in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a:t>
                </a:r>
              </a:p>
            </p:txBody>
          </p:sp>
        </mc:Choice>
        <mc:Fallback xmlns="">
          <p:sp>
            <p:nvSpPr>
              <p:cNvPr id="17" name="Content Placeholder 2">
                <a:extLst>
                  <a:ext uri="{FF2B5EF4-FFF2-40B4-BE49-F238E27FC236}">
                    <a16:creationId xmlns:a16="http://schemas.microsoft.com/office/drawing/2014/main" id="{82E42F64-8772-44D1-B206-A8607F629F2A}"/>
                  </a:ext>
                </a:extLst>
              </p:cNvPr>
              <p:cNvSpPr>
                <a:spLocks noGrp="1" noRot="1" noChangeAspect="1" noMove="1" noResize="1" noEditPoints="1" noAdjustHandles="1" noChangeArrowheads="1" noChangeShapeType="1" noTextEdit="1"/>
              </p:cNvSpPr>
              <p:nvPr>
                <p:ph idx="1"/>
              </p:nvPr>
            </p:nvSpPr>
            <p:spPr>
              <a:xfrm>
                <a:off x="921325" y="2481945"/>
                <a:ext cx="6346371" cy="2660071"/>
              </a:xfrm>
              <a:blipFill>
                <a:blip r:embed="rId5"/>
                <a:stretch>
                  <a:fillRect l="-1921" t="-3890" r="-2498"/>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9" name="Content Placeholder 2">
            <a:extLst>
              <a:ext uri="{FF2B5EF4-FFF2-40B4-BE49-F238E27FC236}">
                <a16:creationId xmlns:a16="http://schemas.microsoft.com/office/drawing/2014/main" id="{346041C4-692D-475C-B90F-646768608285}"/>
              </a:ext>
            </a:extLst>
          </p:cNvPr>
          <p:cNvSpPr txBox="1">
            <a:spLocks/>
          </p:cNvSpPr>
          <p:nvPr/>
        </p:nvSpPr>
        <p:spPr>
          <a:xfrm>
            <a:off x="921325" y="5940291"/>
            <a:ext cx="9077696" cy="65065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second figure above shows the result of prepending 25.</a:t>
            </a:r>
          </a:p>
        </p:txBody>
      </p:sp>
    </p:spTree>
    <p:custDataLst>
      <p:tags r:id="rId1"/>
    </p:custDataLst>
    <p:extLst>
      <p:ext uri="{BB962C8B-B14F-4D97-AF65-F5344CB8AC3E}">
        <p14:creationId xmlns:p14="http://schemas.microsoft.com/office/powerpoint/2010/main" val="400063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INSERTING INTO A LINKED LIST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18</a:t>
            </a:fld>
            <a:endParaRPr lang="en-US" dirty="0"/>
          </a:p>
        </p:txBody>
      </p:sp>
      <p:pic>
        <p:nvPicPr>
          <p:cNvPr id="15" name="Picture 14">
            <a:extLst>
              <a:ext uri="{FF2B5EF4-FFF2-40B4-BE49-F238E27FC236}">
                <a16:creationId xmlns:a16="http://schemas.microsoft.com/office/drawing/2014/main" id="{E70F6DDC-EA79-4B75-8E26-0B7CCFD5B7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00603" y="2599985"/>
            <a:ext cx="3062620" cy="2195956"/>
          </a:xfrm>
          <a:prstGeom prst="rect">
            <a:avLst/>
          </a:prstGeom>
        </p:spPr>
      </p:pic>
      <p:pic>
        <p:nvPicPr>
          <p:cNvPr id="16" name="Picture 15" descr="Diagram&#10;&#10;Description automatically generated">
            <a:extLst>
              <a:ext uri="{FF2B5EF4-FFF2-40B4-BE49-F238E27FC236}">
                <a16:creationId xmlns:a16="http://schemas.microsoft.com/office/drawing/2014/main" id="{A2CC3771-1621-4CFF-AA31-BBF59D3CA9E2}"/>
              </a:ext>
            </a:extLst>
          </p:cNvPr>
          <p:cNvPicPr>
            <a:picLocks noChangeAspect="1"/>
          </p:cNvPicPr>
          <p:nvPr/>
        </p:nvPicPr>
        <p:blipFill rotWithShape="1">
          <a:blip r:embed="rId4">
            <a:extLst>
              <a:ext uri="{28A0092B-C50C-407E-A947-70E740481C1C}">
                <a14:useLocalDpi xmlns:a14="http://schemas.microsoft.com/office/drawing/2010/main" val="0"/>
              </a:ext>
            </a:extLst>
          </a:blip>
          <a:srcRect l="2619" t="34005" r="12796" b="47499"/>
          <a:stretch/>
        </p:blipFill>
        <p:spPr>
          <a:xfrm>
            <a:off x="753607" y="1430508"/>
            <a:ext cx="7932001" cy="561893"/>
          </a:xfrm>
          <a:prstGeom prst="rect">
            <a:avLst/>
          </a:prstGeom>
        </p:spPr>
      </p:pic>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2E42F64-8772-44D1-B206-A8607F629F2A}"/>
                  </a:ext>
                </a:extLst>
              </p:cNvPr>
              <p:cNvSpPr>
                <a:spLocks noGrp="1"/>
              </p:cNvSpPr>
              <p:nvPr>
                <p:ph idx="1"/>
              </p:nvPr>
            </p:nvSpPr>
            <p:spPr>
              <a:xfrm>
                <a:off x="921325" y="2481945"/>
                <a:ext cx="6346371" cy="3659394"/>
              </a:xfrm>
            </p:spPr>
            <p:txBody>
              <a:bodyPr/>
              <a:lstStyle/>
              <a:p>
                <a:r>
                  <a:rPr lang="en-US" dirty="0"/>
                  <a:t>To insert elsewhere, L</a:t>
                </a:r>
                <a:r>
                  <a:rPr lang="en-US" sz="2400" dirty="0"/>
                  <a:t>IST</a:t>
                </a:r>
                <a:r>
                  <a:rPr lang="en-US" dirty="0"/>
                  <a:t>-I</a:t>
                </a:r>
                <a:r>
                  <a:rPr lang="en-US" sz="2400" dirty="0"/>
                  <a:t>NSERT</a:t>
                </a:r>
                <a:r>
                  <a:rPr lang="en-US" dirty="0"/>
                  <a:t> “splices” a new element </a:t>
                </a:r>
                <a14:m>
                  <m:oMath xmlns:m="http://schemas.openxmlformats.org/officeDocument/2006/math">
                    <m:r>
                      <a:rPr lang="en-US" i="1" dirty="0" smtClean="0">
                        <a:latin typeface="Cambria Math" panose="02040503050406030204" pitchFamily="18" charset="0"/>
                      </a:rPr>
                      <m:t>𝑥</m:t>
                    </m:r>
                  </m:oMath>
                </a14:m>
                <a:r>
                  <a:rPr lang="en-US" dirty="0"/>
                  <a:t> into the list, immediately following </a:t>
                </a:r>
                <a14:m>
                  <m:oMath xmlns:m="http://schemas.openxmlformats.org/officeDocument/2006/math">
                    <m:r>
                      <a:rPr lang="en-US" i="1" dirty="0" smtClean="0">
                        <a:latin typeface="Cambria Math" panose="02040503050406030204" pitchFamily="18" charset="0"/>
                      </a:rPr>
                      <m:t>𝑦</m:t>
                    </m:r>
                  </m:oMath>
                </a14:m>
                <a:r>
                  <a:rPr lang="en-US" dirty="0"/>
                  <a:t>. Since the list object </a:t>
                </a:r>
                <a14:m>
                  <m:oMath xmlns:m="http://schemas.openxmlformats.org/officeDocument/2006/math">
                    <m:r>
                      <a:rPr lang="en-US" i="1" dirty="0" smtClean="0">
                        <a:latin typeface="Cambria Math" panose="02040503050406030204" pitchFamily="18" charset="0"/>
                      </a:rPr>
                      <m:t>𝐿</m:t>
                    </m:r>
                  </m:oMath>
                </a14:m>
                <a:r>
                  <a:rPr lang="en-US" dirty="0"/>
                  <a:t> is not referenced, it’s not supplied as a parameter. Like L</a:t>
                </a:r>
                <a:r>
                  <a:rPr lang="en-US" sz="2400" dirty="0"/>
                  <a:t>IST</a:t>
                </a:r>
                <a:r>
                  <a:rPr lang="en-US" dirty="0"/>
                  <a:t>-P</a:t>
                </a:r>
                <a:r>
                  <a:rPr lang="en-US" sz="2400" dirty="0"/>
                  <a:t>REPEND</a:t>
                </a:r>
                <a:r>
                  <a:rPr lang="en-US" dirty="0"/>
                  <a:t>, this procedure takes</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a:t>
                </a:r>
              </a:p>
            </p:txBody>
          </p:sp>
        </mc:Choice>
        <mc:Fallback xmlns="">
          <p:sp>
            <p:nvSpPr>
              <p:cNvPr id="17" name="Content Placeholder 2">
                <a:extLst>
                  <a:ext uri="{FF2B5EF4-FFF2-40B4-BE49-F238E27FC236}">
                    <a16:creationId xmlns:a16="http://schemas.microsoft.com/office/drawing/2014/main" id="{82E42F64-8772-44D1-B206-A8607F629F2A}"/>
                  </a:ext>
                </a:extLst>
              </p:cNvPr>
              <p:cNvSpPr>
                <a:spLocks noGrp="1" noRot="1" noChangeAspect="1" noMove="1" noResize="1" noEditPoints="1" noAdjustHandles="1" noChangeArrowheads="1" noChangeShapeType="1" noTextEdit="1"/>
              </p:cNvSpPr>
              <p:nvPr>
                <p:ph idx="1"/>
              </p:nvPr>
            </p:nvSpPr>
            <p:spPr>
              <a:xfrm>
                <a:off x="921325" y="2481945"/>
                <a:ext cx="6346371" cy="3659394"/>
              </a:xfrm>
              <a:blipFill>
                <a:blip r:embed="rId5"/>
                <a:stretch>
                  <a:fillRect l="-1921" t="-2833" r="-3362"/>
                </a:stretch>
              </a:blipFill>
            </p:spPr>
            <p:txBody>
              <a:bodyPr/>
              <a:lstStyle/>
              <a:p>
                <a:r>
                  <a:rPr lang="en-US">
                    <a:noFill/>
                  </a:rPr>
                  <a:t> </a:t>
                </a:r>
              </a:p>
            </p:txBody>
          </p:sp>
        </mc:Fallback>
      </mc:AlternateContent>
      <p:pic>
        <p:nvPicPr>
          <p:cNvPr id="9" name="Picture 8" descr="Diagram&#10;&#10;Description automatically generated">
            <a:extLst>
              <a:ext uri="{FF2B5EF4-FFF2-40B4-BE49-F238E27FC236}">
                <a16:creationId xmlns:a16="http://schemas.microsoft.com/office/drawing/2014/main" id="{F2E1FBCA-811B-4768-8176-A40E530CA7FE}"/>
              </a:ext>
            </a:extLst>
          </p:cNvPr>
          <p:cNvPicPr>
            <a:picLocks noChangeAspect="1"/>
          </p:cNvPicPr>
          <p:nvPr/>
        </p:nvPicPr>
        <p:blipFill rotWithShape="1">
          <a:blip r:embed="rId4">
            <a:extLst>
              <a:ext uri="{28A0092B-C50C-407E-A947-70E740481C1C}">
                <a14:useLocalDpi xmlns:a14="http://schemas.microsoft.com/office/drawing/2010/main" val="0"/>
              </a:ext>
            </a:extLst>
          </a:blip>
          <a:srcRect l="2619" t="57941" r="-1209" b="20228"/>
          <a:stretch/>
        </p:blipFill>
        <p:spPr>
          <a:xfrm>
            <a:off x="830999" y="5247564"/>
            <a:ext cx="9245359" cy="663220"/>
          </a:xfrm>
          <a:prstGeom prst="rect">
            <a:avLst/>
          </a:prstGeom>
        </p:spPr>
      </p:pic>
      <p:sp>
        <p:nvSpPr>
          <p:cNvPr id="10" name="Content Placeholder 2">
            <a:extLst>
              <a:ext uri="{FF2B5EF4-FFF2-40B4-BE49-F238E27FC236}">
                <a16:creationId xmlns:a16="http://schemas.microsoft.com/office/drawing/2014/main" id="{CCD35AFE-E03E-4D9C-A5C6-7DE50FD70F5B}"/>
              </a:ext>
            </a:extLst>
          </p:cNvPr>
          <p:cNvSpPr txBox="1">
            <a:spLocks/>
          </p:cNvSpPr>
          <p:nvPr/>
        </p:nvSpPr>
        <p:spPr>
          <a:xfrm>
            <a:off x="914830" y="5956687"/>
            <a:ext cx="9077696" cy="65065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third figure above shows the result of inserting 36 after 9.</a:t>
            </a:r>
          </a:p>
        </p:txBody>
      </p:sp>
    </p:spTree>
    <p:custDataLst>
      <p:tags r:id="rId1"/>
    </p:custDataLst>
    <p:extLst>
      <p:ext uri="{BB962C8B-B14F-4D97-AF65-F5344CB8AC3E}">
        <p14:creationId xmlns:p14="http://schemas.microsoft.com/office/powerpoint/2010/main" val="24755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DELETING FROM A LINKED LIST</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19</a:t>
            </a:fld>
            <a:endParaRPr lang="en-US" dirty="0"/>
          </a:p>
        </p:txBody>
      </p:sp>
      <p:pic>
        <p:nvPicPr>
          <p:cNvPr id="15" name="Picture 14">
            <a:extLst>
              <a:ext uri="{FF2B5EF4-FFF2-40B4-BE49-F238E27FC236}">
                <a16:creationId xmlns:a16="http://schemas.microsoft.com/office/drawing/2014/main" id="{E70F6DDC-EA79-4B75-8E26-0B7CCFD5B7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78670" y="2294130"/>
            <a:ext cx="3608636" cy="2125608"/>
          </a:xfrm>
          <a:prstGeom prst="rect">
            <a:avLst/>
          </a:prstGeom>
        </p:spPr>
      </p:pic>
      <p:pic>
        <p:nvPicPr>
          <p:cNvPr id="16" name="Picture 15" descr="Diagram&#10;&#10;Description automatically generated">
            <a:extLst>
              <a:ext uri="{FF2B5EF4-FFF2-40B4-BE49-F238E27FC236}">
                <a16:creationId xmlns:a16="http://schemas.microsoft.com/office/drawing/2014/main" id="{A2CC3771-1621-4CFF-AA31-BBF59D3CA9E2}"/>
              </a:ext>
            </a:extLst>
          </p:cNvPr>
          <p:cNvPicPr>
            <a:picLocks noChangeAspect="1"/>
          </p:cNvPicPr>
          <p:nvPr/>
        </p:nvPicPr>
        <p:blipFill rotWithShape="1">
          <a:blip r:embed="rId4">
            <a:extLst>
              <a:ext uri="{28A0092B-C50C-407E-A947-70E740481C1C}">
                <a14:useLocalDpi xmlns:a14="http://schemas.microsoft.com/office/drawing/2010/main" val="0"/>
              </a:ext>
            </a:extLst>
          </a:blip>
          <a:srcRect l="2619" t="84816" r="12796" b="-2843"/>
          <a:stretch/>
        </p:blipFill>
        <p:spPr>
          <a:xfrm>
            <a:off x="914830" y="4515880"/>
            <a:ext cx="7932001" cy="547642"/>
          </a:xfrm>
          <a:prstGeom prst="rect">
            <a:avLst/>
          </a:prstGeom>
        </p:spPr>
      </p:pic>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2E42F64-8772-44D1-B206-A8607F629F2A}"/>
                  </a:ext>
                </a:extLst>
              </p:cNvPr>
              <p:cNvSpPr>
                <a:spLocks noGrp="1"/>
              </p:cNvSpPr>
              <p:nvPr>
                <p:ph idx="1"/>
              </p:nvPr>
            </p:nvSpPr>
            <p:spPr>
              <a:xfrm>
                <a:off x="921325" y="2280065"/>
                <a:ext cx="6346371" cy="3659394"/>
              </a:xfrm>
            </p:spPr>
            <p:txBody>
              <a:bodyPr/>
              <a:lstStyle/>
              <a:p>
                <a:r>
                  <a:rPr lang="en-US" dirty="0"/>
                  <a:t>Given a point to </a:t>
                </a:r>
                <a14:m>
                  <m:oMath xmlns:m="http://schemas.openxmlformats.org/officeDocument/2006/math">
                    <m:r>
                      <a:rPr lang="en-US" i="1" dirty="0" smtClean="0">
                        <a:latin typeface="Cambria Math" panose="02040503050406030204" pitchFamily="18" charset="0"/>
                      </a:rPr>
                      <m:t>𝑥</m:t>
                    </m:r>
                  </m:oMath>
                </a14:m>
                <a:r>
                  <a:rPr lang="en-US" dirty="0"/>
                  <a:t>, LIST-DELETE removes </a:t>
                </a:r>
                <a14:m>
                  <m:oMath xmlns:m="http://schemas.openxmlformats.org/officeDocument/2006/math">
                    <m:r>
                      <a:rPr lang="en-US" i="1" dirty="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𝐿</m:t>
                    </m:r>
                  </m:oMath>
                </a14:m>
                <a:r>
                  <a:rPr lang="en-US" dirty="0"/>
                  <a:t> in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a:t>
                </a:r>
              </a:p>
            </p:txBody>
          </p:sp>
        </mc:Choice>
        <mc:Fallback xmlns="">
          <p:sp>
            <p:nvSpPr>
              <p:cNvPr id="17" name="Content Placeholder 2">
                <a:extLst>
                  <a:ext uri="{FF2B5EF4-FFF2-40B4-BE49-F238E27FC236}">
                    <a16:creationId xmlns:a16="http://schemas.microsoft.com/office/drawing/2014/main" id="{82E42F64-8772-44D1-B206-A8607F629F2A}"/>
                  </a:ext>
                </a:extLst>
              </p:cNvPr>
              <p:cNvSpPr>
                <a:spLocks noGrp="1" noRot="1" noChangeAspect="1" noMove="1" noResize="1" noEditPoints="1" noAdjustHandles="1" noChangeArrowheads="1" noChangeShapeType="1" noTextEdit="1"/>
              </p:cNvSpPr>
              <p:nvPr>
                <p:ph idx="1"/>
              </p:nvPr>
            </p:nvSpPr>
            <p:spPr>
              <a:xfrm>
                <a:off x="921325" y="2280065"/>
                <a:ext cx="6346371" cy="3659394"/>
              </a:xfrm>
              <a:blipFill>
                <a:blip r:embed="rId5"/>
                <a:stretch>
                  <a:fillRect l="-1921" t="-2833"/>
                </a:stretch>
              </a:blipFill>
            </p:spPr>
            <p:txBody>
              <a:bodyPr/>
              <a:lstStyle/>
              <a:p>
                <a:r>
                  <a:rPr lang="en-US">
                    <a:noFill/>
                  </a:rPr>
                  <a:t> </a:t>
                </a:r>
              </a:p>
            </p:txBody>
          </p:sp>
        </mc:Fallback>
      </mc:AlternateContent>
      <p:pic>
        <p:nvPicPr>
          <p:cNvPr id="9" name="Picture 8" descr="Diagram&#10;&#10;Description automatically generated">
            <a:extLst>
              <a:ext uri="{FF2B5EF4-FFF2-40B4-BE49-F238E27FC236}">
                <a16:creationId xmlns:a16="http://schemas.microsoft.com/office/drawing/2014/main" id="{F2E1FBCA-811B-4768-8176-A40E530CA7FE}"/>
              </a:ext>
            </a:extLst>
          </p:cNvPr>
          <p:cNvPicPr>
            <a:picLocks noChangeAspect="1"/>
          </p:cNvPicPr>
          <p:nvPr/>
        </p:nvPicPr>
        <p:blipFill rotWithShape="1">
          <a:blip r:embed="rId6">
            <a:extLst>
              <a:ext uri="{28A0092B-C50C-407E-A947-70E740481C1C}">
                <a14:useLocalDpi xmlns:a14="http://schemas.microsoft.com/office/drawing/2010/main" val="0"/>
              </a:ext>
            </a:extLst>
          </a:blip>
          <a:srcRect l="2619" t="57941" r="-1209" b="20228"/>
          <a:stretch/>
        </p:blipFill>
        <p:spPr>
          <a:xfrm>
            <a:off x="830998" y="1431698"/>
            <a:ext cx="9245359" cy="663220"/>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D35AFE-E03E-4D9C-A5C6-7DE50FD70F5B}"/>
                  </a:ext>
                </a:extLst>
              </p:cNvPr>
              <p:cNvSpPr txBox="1">
                <a:spLocks/>
              </p:cNvSpPr>
              <p:nvPr/>
            </p:nvSpPr>
            <p:spPr>
              <a:xfrm>
                <a:off x="921324" y="5221274"/>
                <a:ext cx="10515599" cy="1224659"/>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fourth figure above shows the result of deleting 4.</a:t>
                </a:r>
              </a:p>
              <a:p>
                <a:r>
                  <a:rPr lang="en-US" dirty="0"/>
                  <a:t>To delete an element just given a key, first call L</a:t>
                </a:r>
                <a:r>
                  <a:rPr lang="en-US" sz="2400" dirty="0"/>
                  <a:t>IST</a:t>
                </a:r>
                <a:r>
                  <a:rPr lang="en-US" dirty="0"/>
                  <a:t>-S</a:t>
                </a:r>
                <a:r>
                  <a:rPr lang="en-US" sz="2400" dirty="0"/>
                  <a:t>EARCH</a:t>
                </a:r>
                <a:r>
                  <a:rPr lang="en-US" dirty="0"/>
                  <a:t>, the call L</a:t>
                </a:r>
                <a:r>
                  <a:rPr lang="en-US" sz="2400" dirty="0"/>
                  <a:t>IST</a:t>
                </a:r>
                <a:r>
                  <a:rPr lang="en-US" dirty="0"/>
                  <a:t>-D</a:t>
                </a:r>
                <a:r>
                  <a:rPr lang="en-US" sz="2400" dirty="0"/>
                  <a:t>ELETE</a:t>
                </a:r>
                <a:r>
                  <a:rPr lang="en-US" dirty="0"/>
                  <a:t>. This makes the worst-case running time </a:t>
                </a:r>
                <a14:m>
                  <m:oMath xmlns:m="http://schemas.openxmlformats.org/officeDocument/2006/math">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a:t>
                </a:r>
              </a:p>
            </p:txBody>
          </p:sp>
        </mc:Choice>
        <mc:Fallback xmlns="">
          <p:sp>
            <p:nvSpPr>
              <p:cNvPr id="10" name="Content Placeholder 2">
                <a:extLst>
                  <a:ext uri="{FF2B5EF4-FFF2-40B4-BE49-F238E27FC236}">
                    <a16:creationId xmlns:a16="http://schemas.microsoft.com/office/drawing/2014/main" id="{CCD35AFE-E03E-4D9C-A5C6-7DE50FD70F5B}"/>
                  </a:ext>
                </a:extLst>
              </p:cNvPr>
              <p:cNvSpPr txBox="1">
                <a:spLocks noRot="1" noChangeAspect="1" noMove="1" noResize="1" noEditPoints="1" noAdjustHandles="1" noChangeArrowheads="1" noChangeShapeType="1" noTextEdit="1"/>
              </p:cNvSpPr>
              <p:nvPr/>
            </p:nvSpPr>
            <p:spPr>
              <a:xfrm>
                <a:off x="921324" y="5221274"/>
                <a:ext cx="10515599" cy="1224659"/>
              </a:xfrm>
              <a:prstGeom prst="rect">
                <a:avLst/>
              </a:prstGeom>
              <a:blipFill>
                <a:blip r:embed="rId7"/>
                <a:stretch>
                  <a:fillRect l="-1159" t="-9000" b="-33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3137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609A-69DD-42DA-9B46-0D9F76A798CB}"/>
              </a:ext>
            </a:extLst>
          </p:cNvPr>
          <p:cNvSpPr>
            <a:spLocks noGrp="1"/>
          </p:cNvSpPr>
          <p:nvPr>
            <p:ph type="title"/>
          </p:nvPr>
        </p:nvSpPr>
        <p:spPr>
          <a:xfrm>
            <a:off x="831850" y="1709738"/>
            <a:ext cx="10515600" cy="2852737"/>
          </a:xfrm>
        </p:spPr>
        <p:txBody>
          <a:bodyPr/>
          <a:lstStyle/>
          <a:p>
            <a:r>
              <a:rPr lang="en-US" dirty="0"/>
              <a:t>LECTURE NOTES FOR CHAPTER 10</a:t>
            </a:r>
          </a:p>
        </p:txBody>
      </p:sp>
      <p:sp>
        <p:nvSpPr>
          <p:cNvPr id="3" name="Text Placeholder 2">
            <a:extLst>
              <a:ext uri="{FF2B5EF4-FFF2-40B4-BE49-F238E27FC236}">
                <a16:creationId xmlns:a16="http://schemas.microsoft.com/office/drawing/2014/main" id="{7DA0BEC0-D53C-44CA-8A5A-7F98146455C7}"/>
              </a:ext>
            </a:extLst>
          </p:cNvPr>
          <p:cNvSpPr>
            <a:spLocks noGrp="1"/>
          </p:cNvSpPr>
          <p:nvPr>
            <p:ph type="body" idx="1"/>
          </p:nvPr>
        </p:nvSpPr>
        <p:spPr>
          <a:xfrm>
            <a:off x="831850" y="4589463"/>
            <a:ext cx="10515600" cy="1500187"/>
          </a:xfrm>
        </p:spPr>
        <p:txBody>
          <a:bodyPr/>
          <a:lstStyle/>
          <a:p>
            <a:r>
              <a:rPr lang="en-US" sz="4000" dirty="0"/>
              <a:t>Elementary Data Structures</a:t>
            </a:r>
          </a:p>
        </p:txBody>
      </p:sp>
      <p:sp>
        <p:nvSpPr>
          <p:cNvPr id="7" name="Slide Number Placeholder 6">
            <a:extLst>
              <a:ext uri="{FF2B5EF4-FFF2-40B4-BE49-F238E27FC236}">
                <a16:creationId xmlns:a16="http://schemas.microsoft.com/office/drawing/2014/main" id="{2F1100C7-E96F-466C-B304-FC207CDF802F}"/>
              </a:ext>
            </a:extLst>
          </p:cNvPr>
          <p:cNvSpPr>
            <a:spLocks noGrp="1"/>
          </p:cNvSpPr>
          <p:nvPr>
            <p:ph type="sldNum" sz="quarter" idx="12"/>
          </p:nvPr>
        </p:nvSpPr>
        <p:spPr/>
        <p:txBody>
          <a:bodyPr/>
          <a:lstStyle/>
          <a:p>
            <a:fld id="{1C97C5FE-EAAB-4B0D-9845-9B0C19A6F892}" type="slidenum">
              <a:rPr lang="en-US" smtClean="0"/>
              <a:t>2</a:t>
            </a:fld>
            <a:endParaRPr lang="en-US" dirty="0"/>
          </a:p>
        </p:txBody>
      </p:sp>
    </p:spTree>
    <p:custDataLst>
      <p:tags r:id="rId1"/>
    </p:custDataLst>
    <p:extLst>
      <p:ext uri="{BB962C8B-B14F-4D97-AF65-F5344CB8AC3E}">
        <p14:creationId xmlns:p14="http://schemas.microsoft.com/office/powerpoint/2010/main" val="410252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946878" cy="1325563"/>
          </a:xfrm>
        </p:spPr>
        <p:txBody>
          <a:bodyPr>
            <a:normAutofit/>
          </a:bodyPr>
          <a:lstStyle/>
          <a:p>
            <a:r>
              <a:rPr lang="en-US" sz="4300" dirty="0"/>
              <a:t>LINKED LIST AND ARRAY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Insertion and deletion are faster on doubly linked lists than on arrays. In an array, insertion and deletion take </a:t>
                </a:r>
                <a14:m>
                  <m:oMath xmlns:m="http://schemas.openxmlformats.org/officeDocument/2006/math">
                    <m:r>
                      <m:rPr>
                        <m:sty m:val="p"/>
                      </m:rPr>
                      <a:rPr lang="el-GR"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time in the worst case, where all elements need to be shifted. In a doubly linked list, they take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a:t>
                </a:r>
              </a:p>
              <a:p>
                <a:r>
                  <a:rPr lang="en-US" dirty="0"/>
                  <a:t>Access by index, however, is faster in an array. Accessing the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 </m:t>
                    </m:r>
                  </m:oMath>
                </a14:m>
                <a:r>
                  <a:rPr lang="en-US" dirty="0"/>
                  <a:t>th element in the linear order would take </a:t>
                </a:r>
                <a14:m>
                  <m:oMath xmlns:m="http://schemas.openxmlformats.org/officeDocument/2006/math">
                    <m:r>
                      <m:rPr>
                        <m:sty m:val="p"/>
                      </m:rPr>
                      <a:rPr lang="el-GR" dirty="0">
                        <a:latin typeface="Cambria Math" panose="02040503050406030204" pitchFamily="18" charset="0"/>
                      </a:rPr>
                      <m:t>Θ</m:t>
                    </m:r>
                    <m:r>
                      <a:rPr lang="en-US" i="1" dirty="0">
                        <a:latin typeface="Cambria Math" panose="02040503050406030204" pitchFamily="18" charset="0"/>
                      </a:rPr>
                      <m:t>(</m:t>
                    </m:r>
                    <m:r>
                      <a:rPr lang="en-US" b="0" i="1" dirty="0" smtClean="0">
                        <a:latin typeface="Cambria Math" panose="02040503050406030204" pitchFamily="18" charset="0"/>
                      </a:rPr>
                      <m:t>𝑘</m:t>
                    </m:r>
                    <m:r>
                      <a:rPr lang="en-US" i="1" dirty="0">
                        <a:latin typeface="Cambria Math" panose="02040503050406030204" pitchFamily="18" charset="0"/>
                      </a:rPr>
                      <m:t>)</m:t>
                    </m:r>
                  </m:oMath>
                </a14:m>
                <a:r>
                  <a:rPr lang="en-US" dirty="0"/>
                  <a:t> time in a linked list, but only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r>
                  <a:rPr lang="en-US" dirty="0"/>
                  <a:t> time in an array.</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381" r="-1043"/>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20</a:t>
            </a:fld>
            <a:endParaRPr lang="en-US" dirty="0"/>
          </a:p>
        </p:txBody>
      </p:sp>
    </p:spTree>
    <p:custDataLst>
      <p:tags r:id="rId1"/>
    </p:custDataLst>
    <p:extLst>
      <p:ext uri="{BB962C8B-B14F-4D97-AF65-F5344CB8AC3E}">
        <p14:creationId xmlns:p14="http://schemas.microsoft.com/office/powerpoint/2010/main" val="428908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a:t>
            </a:r>
            <a:endParaRPr lang="en-US" sz="2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84300"/>
                <a:ext cx="10515600" cy="2730501"/>
              </a:xfrm>
            </p:spPr>
            <p:txBody>
              <a:bodyPr/>
              <a:lstStyle/>
              <a:p>
                <a:r>
                  <a:rPr lang="en-US" dirty="0"/>
                  <a:t>A </a:t>
                </a:r>
                <a:r>
                  <a:rPr lang="en-US" b="1" i="1" dirty="0"/>
                  <a:t>sentinel</a:t>
                </a:r>
                <a:r>
                  <a:rPr lang="en-US" dirty="0"/>
                  <a:t> is a dummy object that allows us to simplify boundary conditions. In a </a:t>
                </a:r>
                <a:r>
                  <a:rPr lang="en-US" b="1" i="1" dirty="0"/>
                  <a:t>circular doubly linked list with a sentinel</a:t>
                </a:r>
                <a:r>
                  <a:rPr lang="en-US" dirty="0"/>
                  <a:t>, replace NIL with a reference to the sentinel </a:t>
                </a:r>
                <a14:m>
                  <m:oMath xmlns:m="http://schemas.openxmlformats.org/officeDocument/2006/math">
                    <m:r>
                      <a:rPr lang="en-US" i="1" dirty="0" smtClean="0">
                        <a:latin typeface="Cambria Math" panose="02040503050406030204" pitchFamily="18" charset="0"/>
                      </a:rPr>
                      <m:t>𝐿</m:t>
                    </m:r>
                    <m:r>
                      <a:rPr lang="en-US" b="0" i="1" dirty="0" smtClean="0">
                        <a:latin typeface="Cambria Math" panose="02040503050406030204" pitchFamily="18" charset="0"/>
                      </a:rPr>
                      <m:t>.</m:t>
                    </m:r>
                    <m:r>
                      <a:rPr lang="en-US" i="1" dirty="0" smtClean="0">
                        <a:latin typeface="Cambria Math" panose="02040503050406030204" pitchFamily="18" charset="0"/>
                      </a:rPr>
                      <m:t>𝑛𝑖𝑙</m:t>
                    </m:r>
                  </m:oMath>
                </a14:m>
                <a:r>
                  <a:rPr lang="en-US" dirty="0"/>
                  <a:t>.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r>
                      <a:rPr lang="en-US" i="1" dirty="0" smtClean="0">
                        <a:latin typeface="Cambria Math" panose="02040503050406030204" pitchFamily="18" charset="0"/>
                      </a:rPr>
                      <m:t>.</m:t>
                    </m:r>
                    <m:r>
                      <a:rPr lang="en-US" i="1" dirty="0" smtClean="0">
                        <a:latin typeface="Cambria Math" panose="02040503050406030204" pitchFamily="18" charset="0"/>
                      </a:rPr>
                      <m:t>𝑛𝑒𝑥𝑡</m:t>
                    </m:r>
                  </m:oMath>
                </a14:m>
                <a:r>
                  <a:rPr lang="en-US" dirty="0"/>
                  <a:t> points to the head of the list, and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r>
                      <a:rPr lang="en-US" i="1" dirty="0" smtClean="0">
                        <a:latin typeface="Cambria Math" panose="02040503050406030204" pitchFamily="18" charset="0"/>
                      </a:rPr>
                      <m:t>.</m:t>
                    </m:r>
                    <m:r>
                      <a:rPr lang="en-US" i="1" dirty="0" smtClean="0">
                        <a:latin typeface="Cambria Math" panose="02040503050406030204" pitchFamily="18" charset="0"/>
                      </a:rPr>
                      <m:t>𝑝𝑟𝑒𝑣</m:t>
                    </m:r>
                  </m:oMath>
                </a14:m>
                <a:r>
                  <a:rPr lang="en-US" dirty="0"/>
                  <a:t> points to the tail. </a:t>
                </a:r>
                <a:r>
                  <a:rPr lang="en-US" i="1" dirty="0" err="1"/>
                  <a:t>prev</a:t>
                </a:r>
                <a:r>
                  <a:rPr lang="en-US" dirty="0"/>
                  <a:t> attribute of the head and </a:t>
                </a:r>
                <a:r>
                  <a:rPr lang="en-US" i="1" dirty="0"/>
                  <a:t>next</a:t>
                </a:r>
                <a:r>
                  <a:rPr lang="en-US" dirty="0"/>
                  <a:t> attribute of the tail both point to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oMath>
                </a14:m>
                <a:r>
                  <a:rPr lang="en-US" dirty="0"/>
                  <a:t>. No attribute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h𝑒𝑎𝑑</m:t>
                    </m:r>
                  </m:oMath>
                </a14:m>
                <a:r>
                  <a:rPr lang="en-US" dirty="0"/>
                  <a:t> needed.</a:t>
                </a:r>
              </a:p>
            </p:txBody>
          </p:sp>
        </mc:Choice>
        <mc:Fallback xmlns="">
          <p:sp>
            <p:nvSpPr>
              <p:cNvPr id="3" name="Content Placeholder 2">
                <a:extLst>
                  <a:ext uri="{FF2B5EF4-FFF2-40B4-BE49-F238E27FC236}">
                    <a16:creationId xmlns:a16="http://schemas.microsoft.com/office/drawing/2014/main" id="{824C5BDF-A131-494C-A0DD-9C27AD9B17DF}"/>
                  </a:ext>
                </a:extLst>
              </p:cNvPr>
              <p:cNvSpPr>
                <a:spLocks noGrp="1" noRot="1" noChangeAspect="1" noMove="1" noResize="1" noEditPoints="1" noAdjustHandles="1" noChangeArrowheads="1" noChangeShapeType="1" noTextEdit="1"/>
              </p:cNvSpPr>
              <p:nvPr>
                <p:ph idx="1"/>
              </p:nvPr>
            </p:nvSpPr>
            <p:spPr>
              <a:xfrm>
                <a:off x="838200" y="1384300"/>
                <a:ext cx="10515600" cy="2730501"/>
              </a:xfrm>
              <a:blipFill>
                <a:blip r:embed="rId4"/>
                <a:stretch>
                  <a:fillRect l="-1217" t="-3795" r="-17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21</a:t>
            </a:fld>
            <a:endParaRPr lang="en-US" dirty="0"/>
          </a:p>
        </p:txBody>
      </p:sp>
      <p:pic>
        <p:nvPicPr>
          <p:cNvPr id="6" name="Picture 5" descr="Diagram&#10;&#10;Description automatically generated">
            <a:extLst>
              <a:ext uri="{FF2B5EF4-FFF2-40B4-BE49-F238E27FC236}">
                <a16:creationId xmlns:a16="http://schemas.microsoft.com/office/drawing/2014/main" id="{60F6EB8D-C11B-4E90-BCBD-974B304FB237}"/>
              </a:ext>
            </a:extLst>
          </p:cNvPr>
          <p:cNvPicPr>
            <a:picLocks noChangeAspect="1"/>
          </p:cNvPicPr>
          <p:nvPr/>
        </p:nvPicPr>
        <p:blipFill rotWithShape="1">
          <a:blip r:embed="rId5">
            <a:extLst>
              <a:ext uri="{28A0092B-C50C-407E-A947-70E740481C1C}">
                <a14:useLocalDpi xmlns:a14="http://schemas.microsoft.com/office/drawing/2010/main" val="0"/>
              </a:ext>
            </a:extLst>
          </a:blip>
          <a:srcRect l="5546" b="81281"/>
          <a:stretch/>
        </p:blipFill>
        <p:spPr>
          <a:xfrm>
            <a:off x="838200" y="4114801"/>
            <a:ext cx="6921500" cy="574246"/>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285A78-20C7-44B9-959B-27D89BC8AA98}"/>
                  </a:ext>
                </a:extLst>
              </p:cNvPr>
              <p:cNvSpPr txBox="1">
                <a:spLocks/>
              </p:cNvSpPr>
              <p:nvPr/>
            </p:nvSpPr>
            <p:spPr>
              <a:xfrm>
                <a:off x="838200" y="4965700"/>
                <a:ext cx="10515600" cy="1873250"/>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first figure above shows an empty list:</a:t>
                </a:r>
              </a:p>
              <a:p>
                <a:r>
                  <a:rPr lang="en-US" dirty="0"/>
                  <a:t>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r>
                      <a:rPr lang="en-US" i="1" dirty="0" smtClean="0">
                        <a:latin typeface="Cambria Math" panose="02040503050406030204" pitchFamily="18" charset="0"/>
                      </a:rPr>
                      <m:t>.</m:t>
                    </m:r>
                    <m:r>
                      <a:rPr lang="en-US" i="1" dirty="0" smtClean="0">
                        <a:latin typeface="Cambria Math" panose="02040503050406030204" pitchFamily="18" charset="0"/>
                      </a:rPr>
                      <m:t>𝑛𝑒𝑥𝑡</m:t>
                    </m:r>
                    <m:r>
                      <a:rPr lang="en-US" b="0" i="1" dirty="0" smtClean="0">
                        <a:latin typeface="Cambria Math" panose="02040503050406030204" pitchFamily="18" charset="0"/>
                      </a:rPr>
                      <m:t>=</m:t>
                    </m:r>
                    <m:r>
                      <a:rPr lang="en-US" b="0" i="1" dirty="0" smtClean="0">
                        <a:latin typeface="Cambria Math" panose="02040503050406030204" pitchFamily="18" charset="0"/>
                      </a:rPr>
                      <m:t>𝐿</m:t>
                    </m:r>
                    <m:r>
                      <a:rPr lang="en-US" b="0" i="1" dirty="0" smtClean="0">
                        <a:latin typeface="Cambria Math" panose="02040503050406030204" pitchFamily="18" charset="0"/>
                      </a:rPr>
                      <m:t>.</m:t>
                    </m:r>
                    <m:r>
                      <a:rPr lang="en-US" b="0" i="1" dirty="0" smtClean="0">
                        <a:latin typeface="Cambria Math" panose="02040503050406030204" pitchFamily="18" charset="0"/>
                      </a:rPr>
                      <m:t>𝑛𝑖𝑙</m:t>
                    </m:r>
                    <m:r>
                      <a:rPr lang="en-US" b="0" i="1" dirty="0" smtClean="0">
                        <a:latin typeface="Cambria Math" panose="02040503050406030204" pitchFamily="18" charset="0"/>
                      </a:rPr>
                      <m:t>.</m:t>
                    </m:r>
                    <m:r>
                      <a:rPr lang="en-US" b="0" i="1" dirty="0" smtClean="0">
                        <a:latin typeface="Cambria Math" panose="02040503050406030204" pitchFamily="18" charset="0"/>
                      </a:rPr>
                      <m:t>𝑝𝑟𝑒𝑣</m:t>
                    </m:r>
                    <m:r>
                      <a:rPr lang="en-US" b="0" i="1" dirty="0" smtClean="0">
                        <a:latin typeface="Cambria Math" panose="02040503050406030204" pitchFamily="18" charset="0"/>
                      </a:rPr>
                      <m:t>=</m:t>
                    </m:r>
                    <m:r>
                      <a:rPr lang="en-US" b="0" i="1" dirty="0" smtClean="0">
                        <a:latin typeface="Cambria Math" panose="02040503050406030204" pitchFamily="18" charset="0"/>
                      </a:rPr>
                      <m:t>𝐿</m:t>
                    </m:r>
                    <m:r>
                      <a:rPr lang="en-US" b="0" i="1" dirty="0" smtClean="0">
                        <a:latin typeface="Cambria Math" panose="02040503050406030204" pitchFamily="18" charset="0"/>
                      </a:rPr>
                      <m:t>.</m:t>
                    </m:r>
                    <m:r>
                      <a:rPr lang="en-US" b="0" i="1" dirty="0" smtClean="0">
                        <a:latin typeface="Cambria Math" panose="02040503050406030204" pitchFamily="18" charset="0"/>
                      </a:rPr>
                      <m:t>𝑛𝑖𝑙</m:t>
                    </m:r>
                  </m:oMath>
                </a14:m>
                <a:r>
                  <a:rPr lang="en-US" dirty="0"/>
                  <a:t>.</a:t>
                </a:r>
              </a:p>
            </p:txBody>
          </p:sp>
        </mc:Choice>
        <mc:Fallback xmlns="">
          <p:sp>
            <p:nvSpPr>
              <p:cNvPr id="8" name="Content Placeholder 2">
                <a:extLst>
                  <a:ext uri="{FF2B5EF4-FFF2-40B4-BE49-F238E27FC236}">
                    <a16:creationId xmlns:a16="http://schemas.microsoft.com/office/drawing/2014/main" id="{91285A78-20C7-44B9-959B-27D89BC8AA98}"/>
                  </a:ext>
                </a:extLst>
              </p:cNvPr>
              <p:cNvSpPr txBox="1">
                <a:spLocks noRot="1" noChangeAspect="1" noMove="1" noResize="1" noEditPoints="1" noAdjustHandles="1" noChangeArrowheads="1" noChangeShapeType="1" noTextEdit="1"/>
              </p:cNvSpPr>
              <p:nvPr/>
            </p:nvSpPr>
            <p:spPr>
              <a:xfrm>
                <a:off x="838200" y="4965700"/>
                <a:ext cx="10515600" cy="1873250"/>
              </a:xfrm>
              <a:prstGeom prst="rect">
                <a:avLst/>
              </a:prstGeom>
              <a:blipFill>
                <a:blip r:embed="rId6"/>
                <a:stretch>
                  <a:fillRect l="-1217" t="-586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832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22</a:t>
            </a:fld>
            <a:endParaRPr lang="en-US" dirty="0"/>
          </a:p>
        </p:txBody>
      </p:sp>
      <p:pic>
        <p:nvPicPr>
          <p:cNvPr id="15" name="Picture 14">
            <a:extLst>
              <a:ext uri="{FF2B5EF4-FFF2-40B4-BE49-F238E27FC236}">
                <a16:creationId xmlns:a16="http://schemas.microsoft.com/office/drawing/2014/main" id="{E70F6DDC-EA79-4B75-8E26-0B7CCFD5B7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73808" y="3593311"/>
            <a:ext cx="3291858" cy="1149104"/>
          </a:xfrm>
          <a:prstGeom prst="rect">
            <a:avLst/>
          </a:prstGeom>
        </p:spPr>
      </p:pic>
      <p:sp>
        <p:nvSpPr>
          <p:cNvPr id="17" name="Content Placeholder 2">
            <a:extLst>
              <a:ext uri="{FF2B5EF4-FFF2-40B4-BE49-F238E27FC236}">
                <a16:creationId xmlns:a16="http://schemas.microsoft.com/office/drawing/2014/main" id="{82E42F64-8772-44D1-B206-A8607F629F2A}"/>
              </a:ext>
            </a:extLst>
          </p:cNvPr>
          <p:cNvSpPr>
            <a:spLocks noGrp="1"/>
          </p:cNvSpPr>
          <p:nvPr>
            <p:ph idx="1"/>
          </p:nvPr>
        </p:nvSpPr>
        <p:spPr>
          <a:xfrm>
            <a:off x="921325" y="2481945"/>
            <a:ext cx="6346371" cy="2660071"/>
          </a:xfrm>
        </p:spPr>
        <p:txBody>
          <a:bodyPr/>
          <a:lstStyle/>
          <a:p>
            <a:r>
              <a:rPr lang="en-US" dirty="0"/>
              <a:t>The second figure shows a list whole elements have keys 9, 16, 4, 1.</a:t>
            </a:r>
          </a:p>
        </p:txBody>
      </p:sp>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 name="Picture 9" descr="Diagram&#10;&#10;Description automatically generated">
            <a:extLst>
              <a:ext uri="{FF2B5EF4-FFF2-40B4-BE49-F238E27FC236}">
                <a16:creationId xmlns:a16="http://schemas.microsoft.com/office/drawing/2014/main" id="{BF30CB22-CE1F-4DD8-BB4A-E30614AE8816}"/>
              </a:ext>
            </a:extLst>
          </p:cNvPr>
          <p:cNvPicPr>
            <a:picLocks noChangeAspect="1"/>
          </p:cNvPicPr>
          <p:nvPr/>
        </p:nvPicPr>
        <p:blipFill rotWithShape="1">
          <a:blip r:embed="rId4">
            <a:extLst>
              <a:ext uri="{28A0092B-C50C-407E-A947-70E740481C1C}">
                <a14:useLocalDpi xmlns:a14="http://schemas.microsoft.com/office/drawing/2010/main" val="0"/>
              </a:ext>
            </a:extLst>
          </a:blip>
          <a:srcRect l="5546" t="19947" b="62298"/>
          <a:stretch/>
        </p:blipFill>
        <p:spPr>
          <a:xfrm>
            <a:off x="921325" y="1577238"/>
            <a:ext cx="6921500" cy="544648"/>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C52387A-58BD-48A6-951C-8D7F12253C92}"/>
                  </a:ext>
                </a:extLst>
              </p:cNvPr>
              <p:cNvSpPr txBox="1">
                <a:spLocks/>
              </p:cNvSpPr>
              <p:nvPr/>
            </p:nvSpPr>
            <p:spPr>
              <a:xfrm>
                <a:off x="921325" y="3431975"/>
                <a:ext cx="6346371" cy="266007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to delete an element </a:t>
                </a:r>
                <a14:m>
                  <m:oMath xmlns:m="http://schemas.openxmlformats.org/officeDocument/2006/math">
                    <m:r>
                      <a:rPr lang="en-US" i="1" dirty="0" smtClean="0">
                        <a:latin typeface="Cambria Math" panose="02040503050406030204" pitchFamily="18" charset="0"/>
                      </a:rPr>
                      <m:t>𝑥</m:t>
                    </m:r>
                  </m:oMath>
                </a14:m>
                <a:r>
                  <a:rPr lang="en-US" dirty="0"/>
                  <a:t> no longer depends on where in the list </a:t>
                </a:r>
                <a14:m>
                  <m:oMath xmlns:m="http://schemas.openxmlformats.org/officeDocument/2006/math">
                    <m:r>
                      <a:rPr lang="en-US" i="1" dirty="0">
                        <a:latin typeface="Cambria Math" panose="02040503050406030204" pitchFamily="18" charset="0"/>
                      </a:rPr>
                      <m:t>𝑥</m:t>
                    </m:r>
                  </m:oMath>
                </a14:m>
                <a:r>
                  <a:rPr lang="en-US" dirty="0"/>
                  <a:t> is located. No need to supply </a:t>
                </a:r>
                <a14:m>
                  <m:oMath xmlns:m="http://schemas.openxmlformats.org/officeDocument/2006/math">
                    <m:r>
                      <a:rPr lang="en-US" i="1" dirty="0">
                        <a:latin typeface="Cambria Math" panose="02040503050406030204" pitchFamily="18" charset="0"/>
                      </a:rPr>
                      <m:t>𝐿</m:t>
                    </m:r>
                  </m:oMath>
                </a14:m>
                <a:r>
                  <a:rPr lang="en-US" dirty="0"/>
                  <a:t> as a parameter. Never delete the sentinel </a:t>
                </a:r>
                <a14:m>
                  <m:oMath xmlns:m="http://schemas.openxmlformats.org/officeDocument/2006/math">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𝑛𝑖𝑙</m:t>
                    </m:r>
                  </m:oMath>
                </a14:m>
                <a:r>
                  <a:rPr lang="en-US" dirty="0"/>
                  <a:t> unless you want to delete the entire list.</a:t>
                </a:r>
              </a:p>
            </p:txBody>
          </p:sp>
        </mc:Choice>
        <mc:Fallback xmlns="">
          <p:sp>
            <p:nvSpPr>
              <p:cNvPr id="12" name="Content Placeholder 2">
                <a:extLst>
                  <a:ext uri="{FF2B5EF4-FFF2-40B4-BE49-F238E27FC236}">
                    <a16:creationId xmlns:a16="http://schemas.microsoft.com/office/drawing/2014/main" id="{5C52387A-58BD-48A6-951C-8D7F12253C92}"/>
                  </a:ext>
                </a:extLst>
              </p:cNvPr>
              <p:cNvSpPr txBox="1">
                <a:spLocks noRot="1" noChangeAspect="1" noMove="1" noResize="1" noEditPoints="1" noAdjustHandles="1" noChangeArrowheads="1" noChangeShapeType="1" noTextEdit="1"/>
              </p:cNvSpPr>
              <p:nvPr/>
            </p:nvSpPr>
            <p:spPr>
              <a:xfrm>
                <a:off x="921325" y="3431975"/>
                <a:ext cx="6346371" cy="2660071"/>
              </a:xfrm>
              <a:prstGeom prst="rect">
                <a:avLst/>
              </a:prstGeom>
              <a:blipFill>
                <a:blip r:embed="rId5"/>
                <a:stretch>
                  <a:fillRect l="-1921" t="-4128" r="-153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08873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23</a:t>
            </a:fld>
            <a:endParaRPr lang="en-US" dirty="0"/>
          </a:p>
        </p:txBody>
      </p:sp>
      <p:pic>
        <p:nvPicPr>
          <p:cNvPr id="15" name="Picture 14">
            <a:extLst>
              <a:ext uri="{FF2B5EF4-FFF2-40B4-BE49-F238E27FC236}">
                <a16:creationId xmlns:a16="http://schemas.microsoft.com/office/drawing/2014/main" id="{E70F6DDC-EA79-4B75-8E26-0B7CCFD5B7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7374" y="1680476"/>
            <a:ext cx="2435084" cy="1770615"/>
          </a:xfrm>
          <a:prstGeom prst="rect">
            <a:avLst/>
          </a:prstGeom>
        </p:spPr>
      </p:pic>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2E42F64-8772-44D1-B206-A8607F629F2A}"/>
                  </a:ext>
                </a:extLst>
              </p:cNvPr>
              <p:cNvSpPr>
                <a:spLocks noGrp="1"/>
              </p:cNvSpPr>
              <p:nvPr>
                <p:ph idx="1"/>
              </p:nvPr>
            </p:nvSpPr>
            <p:spPr>
              <a:xfrm>
                <a:off x="921325" y="1620898"/>
                <a:ext cx="6346371" cy="1830194"/>
              </a:xfrm>
            </p:spPr>
            <p:txBody>
              <a:bodyPr/>
              <a:lstStyle/>
              <a:p>
                <a:r>
                  <a:rPr lang="en-US" dirty="0"/>
                  <a:t>Now one procedure to insert fits all situations. To insert </a:t>
                </a:r>
                <a14:m>
                  <m:oMath xmlns:m="http://schemas.openxmlformats.org/officeDocument/2006/math">
                    <m:r>
                      <a:rPr lang="en-US" i="1" dirty="0" smtClean="0">
                        <a:latin typeface="Cambria Math" panose="02040503050406030204" pitchFamily="18" charset="0"/>
                      </a:rPr>
                      <m:t>𝑥</m:t>
                    </m:r>
                  </m:oMath>
                </a14:m>
                <a:r>
                  <a:rPr lang="en-US" dirty="0"/>
                  <a:t> at the head of the list, set y to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oMath>
                </a14:m>
                <a:r>
                  <a:rPr lang="en-US" dirty="0"/>
                  <a:t>. To insert </a:t>
                </a:r>
                <a14:m>
                  <m:oMath xmlns:m="http://schemas.openxmlformats.org/officeDocument/2006/math">
                    <m:r>
                      <a:rPr lang="en-US" i="1" dirty="0">
                        <a:latin typeface="Cambria Math" panose="02040503050406030204" pitchFamily="18" charset="0"/>
                      </a:rPr>
                      <m:t>𝑥</m:t>
                    </m:r>
                  </m:oMath>
                </a14:m>
                <a:r>
                  <a:rPr lang="en-US" dirty="0"/>
                  <a:t> at the tail, set y to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𝑛𝑖𝑙</m:t>
                    </m:r>
                    <m:r>
                      <a:rPr lang="en-US" i="1" dirty="0" smtClean="0">
                        <a:latin typeface="Cambria Math" panose="02040503050406030204" pitchFamily="18" charset="0"/>
                      </a:rPr>
                      <m:t>.</m:t>
                    </m:r>
                    <m:r>
                      <a:rPr lang="en-US" i="1" dirty="0" smtClean="0">
                        <a:latin typeface="Cambria Math" panose="02040503050406030204" pitchFamily="18" charset="0"/>
                      </a:rPr>
                      <m:t>𝑝𝑟𝑒𝑣</m:t>
                    </m:r>
                  </m:oMath>
                </a14:m>
                <a:r>
                  <a:rPr lang="en-US" dirty="0"/>
                  <a:t>.</a:t>
                </a:r>
              </a:p>
            </p:txBody>
          </p:sp>
        </mc:Choice>
        <mc:Fallback xmlns="">
          <p:sp>
            <p:nvSpPr>
              <p:cNvPr id="17" name="Content Placeholder 2">
                <a:extLst>
                  <a:ext uri="{FF2B5EF4-FFF2-40B4-BE49-F238E27FC236}">
                    <a16:creationId xmlns:a16="http://schemas.microsoft.com/office/drawing/2014/main" id="{82E42F64-8772-44D1-B206-A8607F629F2A}"/>
                  </a:ext>
                </a:extLst>
              </p:cNvPr>
              <p:cNvSpPr>
                <a:spLocks noGrp="1" noRot="1" noChangeAspect="1" noMove="1" noResize="1" noEditPoints="1" noAdjustHandles="1" noChangeArrowheads="1" noChangeShapeType="1" noTextEdit="1"/>
              </p:cNvSpPr>
              <p:nvPr>
                <p:ph idx="1"/>
              </p:nvPr>
            </p:nvSpPr>
            <p:spPr>
              <a:xfrm>
                <a:off x="921325" y="1620898"/>
                <a:ext cx="6346371" cy="1830194"/>
              </a:xfrm>
              <a:blipFill>
                <a:blip r:embed="rId4"/>
                <a:stretch>
                  <a:fillRect l="-1921" t="-6000"/>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 name="Picture 9" descr="Diagram&#10;&#10;Description automatically generated">
            <a:extLst>
              <a:ext uri="{FF2B5EF4-FFF2-40B4-BE49-F238E27FC236}">
                <a16:creationId xmlns:a16="http://schemas.microsoft.com/office/drawing/2014/main" id="{BF30CB22-CE1F-4DD8-BB4A-E30614AE8816}"/>
              </a:ext>
            </a:extLst>
          </p:cNvPr>
          <p:cNvPicPr>
            <a:picLocks noChangeAspect="1"/>
          </p:cNvPicPr>
          <p:nvPr/>
        </p:nvPicPr>
        <p:blipFill rotWithShape="1">
          <a:blip r:embed="rId5">
            <a:extLst>
              <a:ext uri="{28A0092B-C50C-407E-A947-70E740481C1C}">
                <a14:useLocalDpi xmlns:a14="http://schemas.microsoft.com/office/drawing/2010/main" val="0"/>
              </a:ext>
            </a:extLst>
          </a:blip>
          <a:srcRect l="5546" t="38913" b="39093"/>
          <a:stretch/>
        </p:blipFill>
        <p:spPr>
          <a:xfrm>
            <a:off x="921325" y="4347170"/>
            <a:ext cx="6921500" cy="674684"/>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366758D-9B14-4218-B5EB-53A934A8A779}"/>
                  </a:ext>
                </a:extLst>
              </p:cNvPr>
              <p:cNvSpPr txBox="1">
                <a:spLocks/>
              </p:cNvSpPr>
              <p:nvPr/>
            </p:nvSpPr>
            <p:spPr>
              <a:xfrm>
                <a:off x="921325" y="5329372"/>
                <a:ext cx="10318175" cy="1095496"/>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third figure above inserts an element with key 25 after </a:t>
                </a:r>
                <a14:m>
                  <m:oMath xmlns:m="http://schemas.openxmlformats.org/officeDocument/2006/math">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𝑛𝑖𝑙</m:t>
                    </m:r>
                  </m:oMath>
                </a14:m>
                <a:r>
                  <a:rPr lang="en-US" dirty="0"/>
                  <a:t>. </a:t>
                </a:r>
              </a:p>
            </p:txBody>
          </p:sp>
        </mc:Choice>
        <mc:Fallback xmlns="">
          <p:sp>
            <p:nvSpPr>
              <p:cNvPr id="9" name="Content Placeholder 2">
                <a:extLst>
                  <a:ext uri="{FF2B5EF4-FFF2-40B4-BE49-F238E27FC236}">
                    <a16:creationId xmlns:a16="http://schemas.microsoft.com/office/drawing/2014/main" id="{2366758D-9B14-4218-B5EB-53A934A8A779}"/>
                  </a:ext>
                </a:extLst>
              </p:cNvPr>
              <p:cNvSpPr txBox="1">
                <a:spLocks noRot="1" noChangeAspect="1" noMove="1" noResize="1" noEditPoints="1" noAdjustHandles="1" noChangeArrowheads="1" noChangeShapeType="1" noTextEdit="1"/>
              </p:cNvSpPr>
              <p:nvPr/>
            </p:nvSpPr>
            <p:spPr>
              <a:xfrm>
                <a:off x="921325" y="5329372"/>
                <a:ext cx="10318175" cy="1095496"/>
              </a:xfrm>
              <a:prstGeom prst="rect">
                <a:avLst/>
              </a:prstGeom>
              <a:blipFill>
                <a:blip r:embed="rId6"/>
                <a:stretch>
                  <a:fillRect l="-1181" t="-944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760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24</a:t>
            </a:fld>
            <a:endParaRPr lang="en-US" dirty="0"/>
          </a:p>
        </p:txBody>
      </p:sp>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 name="Picture 9" descr="Diagram&#10;&#10;Description automatically generated">
            <a:extLst>
              <a:ext uri="{FF2B5EF4-FFF2-40B4-BE49-F238E27FC236}">
                <a16:creationId xmlns:a16="http://schemas.microsoft.com/office/drawing/2014/main" id="{BF30CB22-CE1F-4DD8-BB4A-E30614AE8816}"/>
              </a:ext>
            </a:extLst>
          </p:cNvPr>
          <p:cNvPicPr>
            <a:picLocks noChangeAspect="1"/>
          </p:cNvPicPr>
          <p:nvPr/>
        </p:nvPicPr>
        <p:blipFill rotWithShape="1">
          <a:blip r:embed="rId3">
            <a:extLst>
              <a:ext uri="{28A0092B-C50C-407E-A947-70E740481C1C}">
                <a14:useLocalDpi xmlns:a14="http://schemas.microsoft.com/office/drawing/2010/main" val="0"/>
              </a:ext>
            </a:extLst>
          </a:blip>
          <a:srcRect l="5546" t="61147" b="17875"/>
          <a:stretch/>
        </p:blipFill>
        <p:spPr>
          <a:xfrm>
            <a:off x="921325" y="1620897"/>
            <a:ext cx="6921500" cy="643532"/>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366758D-9B14-4218-B5EB-53A934A8A779}"/>
                  </a:ext>
                </a:extLst>
              </p:cNvPr>
              <p:cNvSpPr txBox="1">
                <a:spLocks/>
              </p:cNvSpPr>
              <p:nvPr/>
            </p:nvSpPr>
            <p:spPr>
              <a:xfrm>
                <a:off x="921325" y="2565783"/>
                <a:ext cx="10318175" cy="1024209"/>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fourth figure deletes the element with key 1 by calling L</a:t>
                </a:r>
                <a:r>
                  <a:rPr lang="en-US" sz="2400" dirty="0"/>
                  <a:t>IST</a:t>
                </a:r>
                <a:r>
                  <a:rPr lang="en-US" dirty="0"/>
                  <a:t>-D</a:t>
                </a:r>
                <a:r>
                  <a:rPr lang="en-US" sz="2400" dirty="0"/>
                  <a:t>ELETE</a:t>
                </a:r>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m:t>
                    </m:r>
                    <m:r>
                      <a:rPr lang="en-US" sz="2400" i="1" dirty="0" err="1" smtClean="0">
                        <a:latin typeface="Cambria Math" panose="02040503050406030204" pitchFamily="18" charset="0"/>
                      </a:rPr>
                      <m:t>𝐿</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𝑛𝑖𝑙</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𝑝𝑟𝑒𝑣</m:t>
                    </m:r>
                    <m:r>
                      <a:rPr lang="en-US" sz="2400" i="1" dirty="0" smtClean="0">
                        <a:latin typeface="Cambria Math" panose="02040503050406030204" pitchFamily="18" charset="0"/>
                      </a:rPr>
                      <m:t>)</m:t>
                    </m:r>
                  </m:oMath>
                </a14:m>
                <a:r>
                  <a:rPr lang="en-US" dirty="0"/>
                  <a:t>. </a:t>
                </a:r>
              </a:p>
            </p:txBody>
          </p:sp>
        </mc:Choice>
        <mc:Fallback xmlns="">
          <p:sp>
            <p:nvSpPr>
              <p:cNvPr id="9" name="Content Placeholder 2">
                <a:extLst>
                  <a:ext uri="{FF2B5EF4-FFF2-40B4-BE49-F238E27FC236}">
                    <a16:creationId xmlns:a16="http://schemas.microsoft.com/office/drawing/2014/main" id="{2366758D-9B14-4218-B5EB-53A934A8A779}"/>
                  </a:ext>
                </a:extLst>
              </p:cNvPr>
              <p:cNvSpPr txBox="1">
                <a:spLocks noRot="1" noChangeAspect="1" noMove="1" noResize="1" noEditPoints="1" noAdjustHandles="1" noChangeArrowheads="1" noChangeShapeType="1" noTextEdit="1"/>
              </p:cNvSpPr>
              <p:nvPr/>
            </p:nvSpPr>
            <p:spPr>
              <a:xfrm>
                <a:off x="921325" y="2565783"/>
                <a:ext cx="10318175" cy="1024209"/>
              </a:xfrm>
              <a:prstGeom prst="rect">
                <a:avLst/>
              </a:prstGeom>
              <a:blipFill>
                <a:blip r:embed="rId4"/>
                <a:stretch>
                  <a:fillRect l="-1181" t="-10714" b="-595"/>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41136551-CC73-48F4-B7D6-2279D5CE12B0}"/>
              </a:ext>
            </a:extLst>
          </p:cNvPr>
          <p:cNvSpPr txBox="1">
            <a:spLocks/>
          </p:cNvSpPr>
          <p:nvPr/>
        </p:nvSpPr>
        <p:spPr>
          <a:xfrm>
            <a:off x="921324" y="4781081"/>
            <a:ext cx="10318175" cy="1073526"/>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fifth figure inserts an element with key 36 after the element with key 9.</a:t>
            </a:r>
          </a:p>
        </p:txBody>
      </p:sp>
      <p:pic>
        <p:nvPicPr>
          <p:cNvPr id="13" name="Picture 12" descr="Diagram&#10;&#10;Description automatically generated">
            <a:extLst>
              <a:ext uri="{FF2B5EF4-FFF2-40B4-BE49-F238E27FC236}">
                <a16:creationId xmlns:a16="http://schemas.microsoft.com/office/drawing/2014/main" id="{6BC86254-2DAA-4D87-B5D9-3BCD4D919B23}"/>
              </a:ext>
            </a:extLst>
          </p:cNvPr>
          <p:cNvPicPr>
            <a:picLocks noChangeAspect="1"/>
          </p:cNvPicPr>
          <p:nvPr/>
        </p:nvPicPr>
        <p:blipFill rotWithShape="1">
          <a:blip r:embed="rId5">
            <a:extLst>
              <a:ext uri="{28A0092B-C50C-407E-A947-70E740481C1C}">
                <a14:useLocalDpi xmlns:a14="http://schemas.microsoft.com/office/drawing/2010/main" val="0"/>
              </a:ext>
            </a:extLst>
          </a:blip>
          <a:srcRect l="5546" t="80760" b="-2582"/>
          <a:stretch/>
        </p:blipFill>
        <p:spPr>
          <a:xfrm>
            <a:off x="921325" y="3809578"/>
            <a:ext cx="6921500" cy="669410"/>
          </a:xfrm>
          <a:prstGeom prst="rect">
            <a:avLst/>
          </a:prstGeom>
        </p:spPr>
      </p:pic>
    </p:spTree>
    <p:custDataLst>
      <p:tags r:id="rId1"/>
    </p:custDataLst>
    <p:extLst>
      <p:ext uri="{BB962C8B-B14F-4D97-AF65-F5344CB8AC3E}">
        <p14:creationId xmlns:p14="http://schemas.microsoft.com/office/powerpoint/2010/main" val="308325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25</a:t>
            </a:fld>
            <a:endParaRPr lang="en-US" dirty="0"/>
          </a:p>
        </p:txBody>
      </p:sp>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a:extLst>
              <a:ext uri="{FF2B5EF4-FFF2-40B4-BE49-F238E27FC236}">
                <a16:creationId xmlns:a16="http://schemas.microsoft.com/office/drawing/2014/main" id="{2366758D-9B14-4218-B5EB-53A934A8A779}"/>
              </a:ext>
            </a:extLst>
          </p:cNvPr>
          <p:cNvSpPr txBox="1">
            <a:spLocks/>
          </p:cNvSpPr>
          <p:nvPr/>
        </p:nvSpPr>
        <p:spPr>
          <a:xfrm>
            <a:off x="921323" y="1621178"/>
            <a:ext cx="10318175" cy="3484222"/>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Searching has the same asymptotic running time as without a sentinel, but the constant factor can be better by removing one test per loop iteration. Instead of checking first whether the search has hit the end of the list and then, if it hasn’t, whether the key is in the current element, eliminate the check for hitting the end of the list. The trick is to guarantee that the key will be found, by putting it in the sentinel. Start at the head. If the key is really in the list, it will be found before getting back to the sentinel. If the key is not really in the list, it is found only in the sentinel.</a:t>
            </a:r>
          </a:p>
        </p:txBody>
      </p:sp>
    </p:spTree>
    <p:custDataLst>
      <p:tags r:id="rId1"/>
    </p:custDataLst>
    <p:extLst>
      <p:ext uri="{BB962C8B-B14F-4D97-AF65-F5344CB8AC3E}">
        <p14:creationId xmlns:p14="http://schemas.microsoft.com/office/powerpoint/2010/main" val="1051988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SENTINELS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26</a:t>
            </a:fld>
            <a:endParaRPr lang="en-US" dirty="0"/>
          </a:p>
        </p:txBody>
      </p:sp>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descr="Text&#10;&#10;Description automatically generated">
            <a:extLst>
              <a:ext uri="{FF2B5EF4-FFF2-40B4-BE49-F238E27FC236}">
                <a16:creationId xmlns:a16="http://schemas.microsoft.com/office/drawing/2014/main" id="{B2E48D85-A3FB-443A-831E-03496C52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01" y="1620897"/>
            <a:ext cx="8184112" cy="2409682"/>
          </a:xfrm>
          <a:prstGeom prst="rect">
            <a:avLst/>
          </a:prstGeom>
        </p:spPr>
      </p:pic>
    </p:spTree>
    <p:custDataLst>
      <p:tags r:id="rId1"/>
    </p:custDataLst>
    <p:extLst>
      <p:ext uri="{BB962C8B-B14F-4D97-AF65-F5344CB8AC3E}">
        <p14:creationId xmlns:p14="http://schemas.microsoft.com/office/powerpoint/2010/main" val="98691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BINARY TREES</a:t>
            </a:r>
            <a:endParaRPr lang="en-US" sz="2200" dirty="0"/>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27</a:t>
            </a:fld>
            <a:endParaRPr lang="en-US" dirty="0"/>
          </a:p>
        </p:txBody>
      </p:sp>
      <p:sp>
        <p:nvSpPr>
          <p:cNvPr id="18" name="Content Placeholder 2">
            <a:extLst>
              <a:ext uri="{FF2B5EF4-FFF2-40B4-BE49-F238E27FC236}">
                <a16:creationId xmlns:a16="http://schemas.microsoft.com/office/drawing/2014/main" id="{6585137C-ADB4-4DD0-AF7C-D5817C805666}"/>
              </a:ext>
            </a:extLst>
          </p:cNvPr>
          <p:cNvSpPr txBox="1">
            <a:spLocks/>
          </p:cNvSpPr>
          <p:nvPr/>
        </p:nvSpPr>
        <p:spPr>
          <a:xfrm>
            <a:off x="-84787" y="4854106"/>
            <a:ext cx="8462161" cy="886201"/>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descr="Text&#10;&#10;Description automatically generated">
            <a:extLst>
              <a:ext uri="{FF2B5EF4-FFF2-40B4-BE49-F238E27FC236}">
                <a16:creationId xmlns:a16="http://schemas.microsoft.com/office/drawing/2014/main" id="{5F38D69C-2630-4C28-B61F-17D103A7D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20897"/>
            <a:ext cx="10591877" cy="1757375"/>
          </a:xfrm>
          <a:prstGeom prst="rect">
            <a:avLst/>
          </a:prstGeom>
        </p:spPr>
      </p:pic>
      <p:pic>
        <p:nvPicPr>
          <p:cNvPr id="6" name="Picture 5" descr="Diagram&#10;&#10;Description automatically generated">
            <a:extLst>
              <a:ext uri="{FF2B5EF4-FFF2-40B4-BE49-F238E27FC236}">
                <a16:creationId xmlns:a16="http://schemas.microsoft.com/office/drawing/2014/main" id="{B6454D47-E6E4-47C4-A476-3799F74A7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885" y="3597012"/>
            <a:ext cx="5036506" cy="2783092"/>
          </a:xfrm>
          <a:prstGeom prst="rect">
            <a:avLst/>
          </a:prstGeom>
        </p:spPr>
      </p:pic>
    </p:spTree>
    <p:custDataLst>
      <p:tags r:id="rId1"/>
    </p:custDataLst>
    <p:extLst>
      <p:ext uri="{BB962C8B-B14F-4D97-AF65-F5344CB8AC3E}">
        <p14:creationId xmlns:p14="http://schemas.microsoft.com/office/powerpoint/2010/main" val="192502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ROOTED TREES WITH UNBOUNDED BRANCHING</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28</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D24A18-E48A-4207-A647-6B9227D16194}"/>
                  </a:ext>
                </a:extLst>
              </p:cNvPr>
              <p:cNvSpPr>
                <a:spLocks noGrp="1"/>
              </p:cNvSpPr>
              <p:nvPr>
                <p:ph idx="1"/>
              </p:nvPr>
            </p:nvSpPr>
            <p:spPr/>
            <p:txBody>
              <a:bodyPr/>
              <a:lstStyle/>
              <a:p>
                <a:r>
                  <a:rPr lang="en-US" dirty="0"/>
                  <a:t>In a binary tree, each node has at most two children. Can extend this representation to let each node have at most </a:t>
                </a:r>
                <a:r>
                  <a:rPr lang="en-US" i="1" dirty="0"/>
                  <a:t>k</a:t>
                </a:r>
                <a:r>
                  <a:rPr lang="en-US" dirty="0"/>
                  <a:t> children: replace the </a:t>
                </a:r>
                <a:r>
                  <a:rPr lang="en-US" i="1" dirty="0"/>
                  <a:t>left </a:t>
                </a:r>
                <a:r>
                  <a:rPr lang="en-US" dirty="0"/>
                  <a:t>and </a:t>
                </a:r>
                <a:r>
                  <a:rPr lang="en-US" i="1" dirty="0"/>
                  <a:t>right</a:t>
                </a:r>
                <a:r>
                  <a:rPr lang="en-US" dirty="0"/>
                  <a:t> attributes by </a:t>
                </a:r>
                <a14:m>
                  <m:oMath xmlns:m="http://schemas.openxmlformats.org/officeDocument/2006/math">
                    <m:r>
                      <a:rPr lang="en-US" i="1" dirty="0" smtClean="0">
                        <a:latin typeface="Cambria Math" panose="02040503050406030204" pitchFamily="18" charset="0"/>
                      </a:rPr>
                      <m:t>𝑐h𝑖𝑙𝑑</m:t>
                    </m:r>
                    <m:r>
                      <a:rPr lang="en-US" i="1" baseline="-25000" dirty="0" smtClean="0">
                        <a:latin typeface="Cambria Math" panose="02040503050406030204" pitchFamily="18" charset="0"/>
                      </a:rPr>
                      <m:t>1</m:t>
                    </m:r>
                  </m:oMath>
                </a14:m>
                <a:r>
                  <a:rPr lang="en-US" dirty="0"/>
                  <a:t>, </a:t>
                </a:r>
                <a14:m>
                  <m:oMath xmlns:m="http://schemas.openxmlformats.org/officeDocument/2006/math">
                    <m:r>
                      <a:rPr lang="en-US" i="1" dirty="0" smtClean="0">
                        <a:latin typeface="Cambria Math" panose="02040503050406030204" pitchFamily="18" charset="0"/>
                      </a:rPr>
                      <m:t>𝑐h𝑖𝑙𝑑</m:t>
                    </m:r>
                    <m:r>
                      <a:rPr lang="en-US" i="1" baseline="-25000" dirty="0" smtClean="0">
                        <a:latin typeface="Cambria Math" panose="02040503050406030204" pitchFamily="18" charset="0"/>
                      </a:rPr>
                      <m:t>2</m:t>
                    </m:r>
                  </m:oMath>
                </a14:m>
                <a:r>
                  <a:rPr lang="en-US" dirty="0"/>
                  <a:t>,…, </a:t>
                </a:r>
                <a14:m>
                  <m:oMath xmlns:m="http://schemas.openxmlformats.org/officeDocument/2006/math">
                    <m:r>
                      <a:rPr lang="en-US" i="1" dirty="0" smtClean="0">
                        <a:latin typeface="Cambria Math" panose="02040503050406030204" pitchFamily="18" charset="0"/>
                      </a:rPr>
                      <m:t>𝑐h𝑖𝑙𝑑</m:t>
                    </m:r>
                    <m:r>
                      <a:rPr lang="en-US" i="1" baseline="-25000" dirty="0" err="1" smtClean="0">
                        <a:latin typeface="Cambria Math" panose="02040503050406030204" pitchFamily="18" charset="0"/>
                      </a:rPr>
                      <m:t>𝑘</m:t>
                    </m:r>
                  </m:oMath>
                </a14:m>
                <a:r>
                  <a:rPr lang="en-US" dirty="0"/>
                  <a:t>.</a:t>
                </a:r>
              </a:p>
              <a:p>
                <a:r>
                  <a:rPr lang="en-US" dirty="0"/>
                  <a:t>Problems with this representation:</a:t>
                </a:r>
              </a:p>
              <a:p>
                <a:pPr marL="342900" indent="-342900">
                  <a:buFont typeface="Arial" panose="020B0604020202020204" pitchFamily="34" charset="0"/>
                  <a:buChar char="•"/>
                </a:pPr>
                <a:r>
                  <a:rPr lang="en-US" dirty="0"/>
                  <a:t>If the number of children of a node is unbounded, do not know how many attributes to allocate in advance.</a:t>
                </a:r>
              </a:p>
              <a:p>
                <a:pPr marL="342900" indent="-342900">
                  <a:buFont typeface="Arial" panose="020B0604020202020204" pitchFamily="34" charset="0"/>
                  <a:buChar char="•"/>
                </a:pPr>
                <a:r>
                  <a:rPr lang="en-US" dirty="0"/>
                  <a:t>Even if the number of children is bounded, but most nodes have a small number of children, can waste a lot of memory.</a:t>
                </a:r>
              </a:p>
            </p:txBody>
          </p:sp>
        </mc:Choice>
        <mc:Fallback xmlns="">
          <p:sp>
            <p:nvSpPr>
              <p:cNvPr id="4" name="Content Placeholder 3">
                <a:extLst>
                  <a:ext uri="{FF2B5EF4-FFF2-40B4-BE49-F238E27FC236}">
                    <a16:creationId xmlns:a16="http://schemas.microsoft.com/office/drawing/2014/main" id="{7DD24A18-E48A-4207-A647-6B9227D16194}"/>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667235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ROOTED TREES WITH UNBOUNDED BRANCHING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29</a:t>
            </a:fld>
            <a:endParaRPr lang="en-US" dirty="0"/>
          </a:p>
        </p:txBody>
      </p:sp>
      <p:pic>
        <p:nvPicPr>
          <p:cNvPr id="7" name="Content Placeholder 6" descr="Text&#10;&#10;Description automatically generated">
            <a:extLst>
              <a:ext uri="{FF2B5EF4-FFF2-40B4-BE49-F238E27FC236}">
                <a16:creationId xmlns:a16="http://schemas.microsoft.com/office/drawing/2014/main" id="{A935ABE6-5C49-4242-A4F8-98639947C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20897"/>
            <a:ext cx="10515600" cy="1877447"/>
          </a:xfrm>
        </p:spPr>
      </p:pic>
      <p:pic>
        <p:nvPicPr>
          <p:cNvPr id="9" name="Picture 8" descr="A picture containing sky, transport, light&#10;&#10;Description automatically generated">
            <a:extLst>
              <a:ext uri="{FF2B5EF4-FFF2-40B4-BE49-F238E27FC236}">
                <a16:creationId xmlns:a16="http://schemas.microsoft.com/office/drawing/2014/main" id="{EAC58CF1-B6B0-4053-973D-528029C42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423" y="3498344"/>
            <a:ext cx="5887716" cy="3152214"/>
          </a:xfrm>
          <a:prstGeom prst="rect">
            <a:avLst/>
          </a:prstGeom>
        </p:spPr>
      </p:pic>
      <p:sp>
        <p:nvSpPr>
          <p:cNvPr id="12" name="Content Placeholder 3">
            <a:extLst>
              <a:ext uri="{FF2B5EF4-FFF2-40B4-BE49-F238E27FC236}">
                <a16:creationId xmlns:a16="http://schemas.microsoft.com/office/drawing/2014/main" id="{ABF96BE6-D14E-4E00-8D9C-0D7BB5174766}"/>
              </a:ext>
            </a:extLst>
          </p:cNvPr>
          <p:cNvSpPr txBox="1">
            <a:spLocks/>
          </p:cNvSpPr>
          <p:nvPr/>
        </p:nvSpPr>
        <p:spPr>
          <a:xfrm>
            <a:off x="7784578" y="5230207"/>
            <a:ext cx="3704360" cy="1149897"/>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other ways to represent rooted trees.</a:t>
            </a:r>
          </a:p>
        </p:txBody>
      </p:sp>
    </p:spTree>
    <p:custDataLst>
      <p:tags r:id="rId1"/>
    </p:custDataLst>
    <p:extLst>
      <p:ext uri="{BB962C8B-B14F-4D97-AF65-F5344CB8AC3E}">
        <p14:creationId xmlns:p14="http://schemas.microsoft.com/office/powerpoint/2010/main" val="363143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CHAPTER 10 OVERVIEW</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Goals</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3</a:t>
            </a:fld>
            <a:endParaRPr lang="en-US" dirty="0"/>
          </a:p>
        </p:txBody>
      </p:sp>
    </p:spTree>
    <p:custDataLst>
      <p:tags r:id="rId1"/>
    </p:custDataLst>
    <p:extLst>
      <p:ext uri="{BB962C8B-B14F-4D97-AF65-F5344CB8AC3E}">
        <p14:creationId xmlns:p14="http://schemas.microsoft.com/office/powerpoint/2010/main" val="379470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ARRAYS</a:t>
            </a:r>
          </a:p>
        </p:txBody>
      </p:sp>
      <p:pic>
        <p:nvPicPr>
          <p:cNvPr id="5" name="Content Placeholder 4" descr="Text&#10;&#10;Description automatically generated">
            <a:extLst>
              <a:ext uri="{FF2B5EF4-FFF2-40B4-BE49-F238E27FC236}">
                <a16:creationId xmlns:a16="http://schemas.microsoft.com/office/drawing/2014/main" id="{814A38C9-384F-4CF5-94BA-4C4945AB6D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9355" y="1825625"/>
            <a:ext cx="9993290" cy="4351338"/>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4</a:t>
            </a:fld>
            <a:endParaRPr lang="en-US" dirty="0"/>
          </a:p>
        </p:txBody>
      </p:sp>
    </p:spTree>
    <p:custDataLst>
      <p:tags r:id="rId1"/>
    </p:custDataLst>
    <p:extLst>
      <p:ext uri="{BB962C8B-B14F-4D97-AF65-F5344CB8AC3E}">
        <p14:creationId xmlns:p14="http://schemas.microsoft.com/office/powerpoint/2010/main" val="61141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ARRAYS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5</a:t>
            </a:fld>
            <a:endParaRPr lang="en-US" dirty="0"/>
          </a:p>
        </p:txBody>
      </p:sp>
      <p:sp>
        <p:nvSpPr>
          <p:cNvPr id="4" name="Content Placeholder 3">
            <a:extLst>
              <a:ext uri="{FF2B5EF4-FFF2-40B4-BE49-F238E27FC236}">
                <a16:creationId xmlns:a16="http://schemas.microsoft.com/office/drawing/2014/main" id="{3D752DF6-7755-42D1-BCC9-FE3B310C0955}"/>
              </a:ext>
            </a:extLst>
          </p:cNvPr>
          <p:cNvSpPr>
            <a:spLocks noGrp="1"/>
          </p:cNvSpPr>
          <p:nvPr>
            <p:ph idx="1"/>
          </p:nvPr>
        </p:nvSpPr>
        <p:spPr/>
        <p:txBody>
          <a:bodyPr/>
          <a:lstStyle/>
          <a:p>
            <a:pPr marL="341313" indent="-341313">
              <a:buFont typeface="Arial" panose="020B0604020202020204" pitchFamily="34" charset="0"/>
              <a:buChar char="•"/>
            </a:pPr>
            <a:r>
              <a:rPr lang="en-US" dirty="0"/>
              <a:t>The computer can access any array element in constant time (assuming that the computer can access all memory locations in same amount of time).</a:t>
            </a:r>
          </a:p>
          <a:p>
            <a:pPr marL="341313" indent="-341313">
              <a:buFont typeface="Arial" panose="020B0604020202020204" pitchFamily="34" charset="0"/>
              <a:buChar char="•"/>
            </a:pPr>
            <a:r>
              <a:rPr lang="en-US" dirty="0"/>
              <a:t>If elements of an array occupy different numbers of bytes, elements might be accessed incorrectly or not in constant time. Therefore, most programming languages require that each element of an array must be the same size. Sometimes, pointers to objects are stored instead of objects themselves in order to meet this requirement.</a:t>
            </a:r>
          </a:p>
        </p:txBody>
      </p:sp>
    </p:spTree>
    <p:custDataLst>
      <p:tags r:id="rId1"/>
    </p:custDataLst>
    <p:extLst>
      <p:ext uri="{BB962C8B-B14F-4D97-AF65-F5344CB8AC3E}">
        <p14:creationId xmlns:p14="http://schemas.microsoft.com/office/powerpoint/2010/main" val="155929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MATRICES</a:t>
            </a:r>
          </a:p>
        </p:txBody>
      </p:sp>
      <p:pic>
        <p:nvPicPr>
          <p:cNvPr id="5" name="Content Placeholder 4">
            <a:extLst>
              <a:ext uri="{FF2B5EF4-FFF2-40B4-BE49-F238E27FC236}">
                <a16:creationId xmlns:a16="http://schemas.microsoft.com/office/drawing/2014/main" id="{814A38C9-384F-4CF5-94BA-4C4945AB6DC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31777" y="1825625"/>
            <a:ext cx="9528445" cy="4351338"/>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6</a:t>
            </a:fld>
            <a:endParaRPr lang="en-US" dirty="0"/>
          </a:p>
        </p:txBody>
      </p:sp>
    </p:spTree>
    <p:custDataLst>
      <p:tags r:id="rId1"/>
    </p:custDataLst>
    <p:extLst>
      <p:ext uri="{BB962C8B-B14F-4D97-AF65-F5344CB8AC3E}">
        <p14:creationId xmlns:p14="http://schemas.microsoft.com/office/powerpoint/2010/main" val="142685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6300F3D5-9864-4FCC-BB11-FA9D1F2B6654}"/>
              </a:ext>
            </a:extLst>
          </p:cNvPr>
          <p:cNvPicPr>
            <a:picLocks noChangeAspect="1"/>
          </p:cNvPicPr>
          <p:nvPr/>
        </p:nvPicPr>
        <p:blipFill rotWithShape="1">
          <a:blip r:embed="rId3">
            <a:extLst>
              <a:ext uri="{28A0092B-C50C-407E-A947-70E740481C1C}">
                <a14:useLocalDpi xmlns:a14="http://schemas.microsoft.com/office/drawing/2010/main" val="0"/>
              </a:ext>
            </a:extLst>
          </a:blip>
          <a:srcRect r="74380" b="22885"/>
          <a:stretch/>
        </p:blipFill>
        <p:spPr>
          <a:xfrm>
            <a:off x="1315664" y="5167584"/>
            <a:ext cx="2010341" cy="1022202"/>
          </a:xfrm>
          <a:prstGeom prst="rect">
            <a:avLst/>
          </a:prstGeom>
        </p:spPr>
      </p:pic>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MATRICES </a:t>
            </a:r>
            <a:r>
              <a:rPr lang="en-US" sz="2200" dirty="0"/>
              <a:t>(continued)</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7</a:t>
            </a:fld>
            <a:endParaRPr lang="en-US" dirty="0"/>
          </a:p>
        </p:txBody>
      </p:sp>
      <p:sp>
        <p:nvSpPr>
          <p:cNvPr id="7" name="Content Placeholder 2">
            <a:extLst>
              <a:ext uri="{FF2B5EF4-FFF2-40B4-BE49-F238E27FC236}">
                <a16:creationId xmlns:a16="http://schemas.microsoft.com/office/drawing/2014/main" id="{6CF933AF-9A91-4C36-A608-E7BA00C7BEA3}"/>
              </a:ext>
            </a:extLst>
          </p:cNvPr>
          <p:cNvSpPr txBox="1">
            <a:spLocks/>
          </p:cNvSpPr>
          <p:nvPr/>
        </p:nvSpPr>
        <p:spPr>
          <a:xfrm>
            <a:off x="940359" y="6189786"/>
            <a:ext cx="10515600" cy="614625"/>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other ways to store matrices.</a:t>
            </a:r>
          </a:p>
        </p:txBody>
      </p:sp>
      <p:pic>
        <p:nvPicPr>
          <p:cNvPr id="8" name="Picture 7" descr="A screenshot of a computer&#10;&#10;Description automatically generated with medium confidence">
            <a:extLst>
              <a:ext uri="{FF2B5EF4-FFF2-40B4-BE49-F238E27FC236}">
                <a16:creationId xmlns:a16="http://schemas.microsoft.com/office/drawing/2014/main" id="{0F683F64-B6BD-47BA-B100-0A6583F1770D}"/>
              </a:ext>
            </a:extLst>
          </p:cNvPr>
          <p:cNvPicPr>
            <a:picLocks noChangeAspect="1"/>
          </p:cNvPicPr>
          <p:nvPr/>
        </p:nvPicPr>
        <p:blipFill rotWithShape="1">
          <a:blip r:embed="rId3">
            <a:extLst>
              <a:ext uri="{28A0092B-C50C-407E-A947-70E740481C1C}">
                <a14:useLocalDpi xmlns:a14="http://schemas.microsoft.com/office/drawing/2010/main" val="0"/>
              </a:ext>
            </a:extLst>
          </a:blip>
          <a:srcRect l="26623" r="44949" b="22885"/>
          <a:stretch/>
        </p:blipFill>
        <p:spPr>
          <a:xfrm>
            <a:off x="3557116" y="5167584"/>
            <a:ext cx="2230736" cy="102220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0779EF46-55E9-47B5-8E81-6976656C0D18}"/>
              </a:ext>
            </a:extLst>
          </p:cNvPr>
          <p:cNvPicPr>
            <a:picLocks noChangeAspect="1"/>
          </p:cNvPicPr>
          <p:nvPr/>
        </p:nvPicPr>
        <p:blipFill rotWithShape="1">
          <a:blip r:embed="rId3">
            <a:extLst>
              <a:ext uri="{28A0092B-C50C-407E-A947-70E740481C1C}">
                <a14:useLocalDpi xmlns:a14="http://schemas.microsoft.com/office/drawing/2010/main" val="0"/>
              </a:ext>
            </a:extLst>
          </a:blip>
          <a:srcRect l="56054" r="19231" b="22885"/>
          <a:stretch/>
        </p:blipFill>
        <p:spPr>
          <a:xfrm>
            <a:off x="6018963" y="5167584"/>
            <a:ext cx="1939332" cy="102220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A850C6C2-10A3-47EC-A944-A7047270BEC4}"/>
              </a:ext>
            </a:extLst>
          </p:cNvPr>
          <p:cNvPicPr>
            <a:picLocks noChangeAspect="1"/>
          </p:cNvPicPr>
          <p:nvPr/>
        </p:nvPicPr>
        <p:blipFill rotWithShape="1">
          <a:blip r:embed="rId3">
            <a:extLst>
              <a:ext uri="{28A0092B-C50C-407E-A947-70E740481C1C}">
                <a14:useLocalDpi xmlns:a14="http://schemas.microsoft.com/office/drawing/2010/main" val="0"/>
              </a:ext>
            </a:extLst>
          </a:blip>
          <a:srcRect l="81772" b="22885"/>
          <a:stretch/>
        </p:blipFill>
        <p:spPr>
          <a:xfrm>
            <a:off x="8189406" y="5167584"/>
            <a:ext cx="1430331" cy="1022202"/>
          </a:xfrm>
          <a:prstGeom prst="rect">
            <a:avLst/>
          </a:prstGeom>
        </p:spPr>
      </p:pic>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346480"/>
            <a:ext cx="10515600" cy="929423"/>
          </a:xfrm>
        </p:spPr>
        <p:txBody>
          <a:bodyPr/>
          <a:lstStyle/>
          <a:p>
            <a:r>
              <a:rPr lang="en-US" dirty="0"/>
              <a:t>There are many ways to store M. Shown below, from left to right, are four possible ways:</a:t>
            </a:r>
          </a:p>
        </p:txBody>
      </p:sp>
      <p:sp>
        <p:nvSpPr>
          <p:cNvPr id="12" name="Content Placeholder 2">
            <a:extLst>
              <a:ext uri="{FF2B5EF4-FFF2-40B4-BE49-F238E27FC236}">
                <a16:creationId xmlns:a16="http://schemas.microsoft.com/office/drawing/2014/main" id="{0DB2962D-7813-4CE2-836A-C1FB46C6B41F}"/>
              </a:ext>
            </a:extLst>
          </p:cNvPr>
          <p:cNvSpPr txBox="1">
            <a:spLocks/>
          </p:cNvSpPr>
          <p:nvPr/>
        </p:nvSpPr>
        <p:spPr>
          <a:xfrm>
            <a:off x="838200" y="2316267"/>
            <a:ext cx="10515600" cy="614626"/>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indent="-341313">
              <a:buFont typeface="+mj-lt"/>
              <a:buAutoNum type="arabicPeriod"/>
            </a:pPr>
            <a:r>
              <a:rPr lang="en-US" dirty="0"/>
              <a:t>In row-major order, single array.</a:t>
            </a:r>
          </a:p>
        </p:txBody>
      </p:sp>
      <p:sp>
        <p:nvSpPr>
          <p:cNvPr id="13" name="Content Placeholder 2">
            <a:extLst>
              <a:ext uri="{FF2B5EF4-FFF2-40B4-BE49-F238E27FC236}">
                <a16:creationId xmlns:a16="http://schemas.microsoft.com/office/drawing/2014/main" id="{2548406A-4A61-4319-8BCD-8E2467A85793}"/>
              </a:ext>
            </a:extLst>
          </p:cNvPr>
          <p:cNvSpPr txBox="1">
            <a:spLocks/>
          </p:cNvSpPr>
          <p:nvPr/>
        </p:nvSpPr>
        <p:spPr>
          <a:xfrm>
            <a:off x="838200" y="2890528"/>
            <a:ext cx="10515600" cy="838697"/>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2"/>
            </a:pPr>
            <a:r>
              <a:rPr lang="en-US" dirty="0"/>
              <a:t>In column-major order, single array.</a:t>
            </a:r>
          </a:p>
        </p:txBody>
      </p:sp>
      <p:sp>
        <p:nvSpPr>
          <p:cNvPr id="14" name="Content Placeholder 2">
            <a:extLst>
              <a:ext uri="{FF2B5EF4-FFF2-40B4-BE49-F238E27FC236}">
                <a16:creationId xmlns:a16="http://schemas.microsoft.com/office/drawing/2014/main" id="{AE5266E1-B954-49C5-9CB6-C76D4390A440}"/>
              </a:ext>
            </a:extLst>
          </p:cNvPr>
          <p:cNvSpPr txBox="1">
            <a:spLocks/>
          </p:cNvSpPr>
          <p:nvPr/>
        </p:nvSpPr>
        <p:spPr>
          <a:xfrm>
            <a:off x="838200" y="3487057"/>
            <a:ext cx="10515600" cy="1022202"/>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en-US" dirty="0"/>
              <a:t>In row-major order, one array per row with a single array of pointers to the row arrays.</a:t>
            </a:r>
          </a:p>
        </p:txBody>
      </p:sp>
      <p:sp>
        <p:nvSpPr>
          <p:cNvPr id="15" name="Content Placeholder 2">
            <a:extLst>
              <a:ext uri="{FF2B5EF4-FFF2-40B4-BE49-F238E27FC236}">
                <a16:creationId xmlns:a16="http://schemas.microsoft.com/office/drawing/2014/main" id="{A53CD195-5166-4669-8E7B-2DA6FF6890DC}"/>
              </a:ext>
            </a:extLst>
          </p:cNvPr>
          <p:cNvSpPr txBox="1">
            <a:spLocks/>
          </p:cNvSpPr>
          <p:nvPr/>
        </p:nvSpPr>
        <p:spPr>
          <a:xfrm>
            <a:off x="838200" y="4460104"/>
            <a:ext cx="10515600" cy="1125803"/>
          </a:xfrm>
          <a:prstGeom prst="rect">
            <a:avLst/>
          </a:prstGeom>
        </p:spPr>
        <p:txBody>
          <a:bodyPr vert="horz" lIns="91440" tIns="45720" rIns="91440" bIns="45720" rtlCol="0">
            <a:noAutofit/>
          </a:bodyPr>
          <a:lstStyle>
            <a:lvl1pPr marL="0" indent="0" algn="l" defTabSz="914411" rtl="0" eaLnBrk="1" latinLnBrk="0" hangingPunct="1">
              <a:lnSpc>
                <a:spcPct val="90000"/>
              </a:lnSpc>
              <a:spcBef>
                <a:spcPts val="1000"/>
              </a:spcBef>
              <a:spcAft>
                <a:spcPts val="600"/>
              </a:spcAft>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342900" indent="-342900" algn="l" defTabSz="914411"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14" indent="-228603" algn="l" defTabSz="914411" rtl="0" eaLnBrk="1" latinLnBrk="0" hangingPunct="1">
              <a:lnSpc>
                <a:spcPct val="90000"/>
              </a:lnSpc>
              <a:spcBef>
                <a:spcPts val="500"/>
              </a:spcBef>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287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1371600" indent="-342900"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4"/>
            </a:pPr>
            <a:r>
              <a:rPr lang="en-US" dirty="0"/>
              <a:t>In column-major order, one array per column with a single array of pointers to the column arrays.</a:t>
            </a:r>
          </a:p>
        </p:txBody>
      </p:sp>
    </p:spTree>
    <p:custDataLst>
      <p:tags r:id="rId1"/>
    </p:custDataLst>
    <p:extLst>
      <p:ext uri="{BB962C8B-B14F-4D97-AF65-F5344CB8AC3E}">
        <p14:creationId xmlns:p14="http://schemas.microsoft.com/office/powerpoint/2010/main" val="224015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STACKS AND QUEUES</a:t>
            </a:r>
          </a:p>
        </p:txBody>
      </p:sp>
      <p:sp>
        <p:nvSpPr>
          <p:cNvPr id="3" name="Content Placeholder 2">
            <a:extLst>
              <a:ext uri="{FF2B5EF4-FFF2-40B4-BE49-F238E27FC236}">
                <a16:creationId xmlns:a16="http://schemas.microsoft.com/office/drawing/2014/main" id="{824C5BDF-A131-494C-A0DD-9C27AD9B17DF}"/>
              </a:ext>
            </a:extLst>
          </p:cNvPr>
          <p:cNvSpPr>
            <a:spLocks noGrp="1"/>
          </p:cNvSpPr>
          <p:nvPr>
            <p:ph idx="1"/>
          </p:nvPr>
        </p:nvSpPr>
        <p:spPr>
          <a:xfrm>
            <a:off x="838200" y="1825625"/>
            <a:ext cx="10515600" cy="4351338"/>
          </a:xfrm>
        </p:spPr>
        <p:txBody>
          <a:bodyPr/>
          <a:lstStyle/>
          <a:p>
            <a:r>
              <a:rPr lang="en-US" dirty="0"/>
              <a:t>Stacks and queues are dynamic sets in which the element removed from the set by the D</a:t>
            </a:r>
            <a:r>
              <a:rPr lang="en-US" sz="2400" dirty="0"/>
              <a:t>ELETE</a:t>
            </a:r>
            <a:r>
              <a:rPr lang="en-US" dirty="0"/>
              <a:t> operation is prespecified.</a:t>
            </a:r>
          </a:p>
          <a:p>
            <a:r>
              <a:rPr lang="en-US" b="1" i="1" dirty="0"/>
              <a:t>Stack: </a:t>
            </a:r>
            <a:r>
              <a:rPr lang="en-US" dirty="0"/>
              <a:t>the element deleted is the one that was most recently inserted. Stacks use a </a:t>
            </a:r>
            <a:r>
              <a:rPr lang="en-US" b="1" i="1" dirty="0"/>
              <a:t>last-in</a:t>
            </a:r>
            <a:r>
              <a:rPr lang="en-US" dirty="0"/>
              <a:t>,</a:t>
            </a:r>
            <a:r>
              <a:rPr lang="en-US" b="1" i="1" dirty="0"/>
              <a:t> first-out</a:t>
            </a:r>
            <a:r>
              <a:rPr lang="en-US" dirty="0"/>
              <a:t>,</a:t>
            </a:r>
            <a:r>
              <a:rPr lang="en-US" b="1" i="1" dirty="0"/>
              <a:t> </a:t>
            </a:r>
            <a:r>
              <a:rPr lang="en-US" dirty="0"/>
              <a:t>or </a:t>
            </a:r>
            <a:r>
              <a:rPr lang="en-US" b="1" i="1" dirty="0"/>
              <a:t>LIFO</a:t>
            </a:r>
            <a:r>
              <a:rPr lang="en-US" dirty="0"/>
              <a:t>, policy.</a:t>
            </a:r>
          </a:p>
          <a:p>
            <a:r>
              <a:rPr lang="en-US" b="1" i="1" dirty="0"/>
              <a:t>Queue:</a:t>
            </a:r>
            <a:r>
              <a:rPr lang="en-US" dirty="0"/>
              <a:t> the element deleted is the one that has been in the set for the longest time. Queues use a </a:t>
            </a:r>
            <a:r>
              <a:rPr lang="en-US" b="1" i="1" dirty="0"/>
              <a:t>first-in</a:t>
            </a:r>
            <a:r>
              <a:rPr lang="en-US" dirty="0"/>
              <a:t>, </a:t>
            </a:r>
            <a:r>
              <a:rPr lang="en-US" b="1" i="1" dirty="0"/>
              <a:t>first-out</a:t>
            </a:r>
            <a:r>
              <a:rPr lang="en-US" dirty="0"/>
              <a:t>, or </a:t>
            </a:r>
            <a:r>
              <a:rPr lang="en-US" b="1" i="1" dirty="0"/>
              <a:t>FIFO</a:t>
            </a:r>
            <a:r>
              <a:rPr lang="en-US" dirty="0"/>
              <a:t>, policy.</a:t>
            </a:r>
          </a:p>
        </p:txBody>
      </p:sp>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8</a:t>
            </a:fld>
            <a:endParaRPr lang="en-US" dirty="0"/>
          </a:p>
        </p:txBody>
      </p:sp>
    </p:spTree>
    <p:custDataLst>
      <p:tags r:id="rId1"/>
    </p:custDataLst>
    <p:extLst>
      <p:ext uri="{BB962C8B-B14F-4D97-AF65-F5344CB8AC3E}">
        <p14:creationId xmlns:p14="http://schemas.microsoft.com/office/powerpoint/2010/main" val="388028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4518-D498-4FF9-A68F-B8E60C3FCED3}"/>
              </a:ext>
            </a:extLst>
          </p:cNvPr>
          <p:cNvSpPr>
            <a:spLocks noGrp="1"/>
          </p:cNvSpPr>
          <p:nvPr>
            <p:ph type="title"/>
          </p:nvPr>
        </p:nvSpPr>
        <p:spPr>
          <a:xfrm>
            <a:off x="838200" y="295334"/>
            <a:ext cx="10515600" cy="1325563"/>
          </a:xfrm>
        </p:spPr>
        <p:txBody>
          <a:bodyPr/>
          <a:lstStyle/>
          <a:p>
            <a:r>
              <a:rPr lang="en-US" dirty="0"/>
              <a:t>STACKS</a:t>
            </a:r>
          </a:p>
        </p:txBody>
      </p:sp>
      <p:pic>
        <p:nvPicPr>
          <p:cNvPr id="5" name="Content Placeholder 4" descr="Text&#10;&#10;Description automatically generated">
            <a:extLst>
              <a:ext uri="{FF2B5EF4-FFF2-40B4-BE49-F238E27FC236}">
                <a16:creationId xmlns:a16="http://schemas.microsoft.com/office/drawing/2014/main" id="{730B6A0A-8133-4F09-BBEC-B7BBBE8669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325"/>
            <a:ext cx="10515600" cy="1603675"/>
          </a:xfrm>
        </p:spPr>
      </p:pic>
      <p:sp>
        <p:nvSpPr>
          <p:cNvPr id="11" name="Slide Number Placeholder 10">
            <a:extLst>
              <a:ext uri="{FF2B5EF4-FFF2-40B4-BE49-F238E27FC236}">
                <a16:creationId xmlns:a16="http://schemas.microsoft.com/office/drawing/2014/main" id="{F652B15C-55F2-4E0F-978A-5B7FBA9A372B}"/>
              </a:ext>
            </a:extLst>
          </p:cNvPr>
          <p:cNvSpPr>
            <a:spLocks noGrp="1"/>
          </p:cNvSpPr>
          <p:nvPr>
            <p:ph type="sldNum" sz="quarter" idx="11"/>
          </p:nvPr>
        </p:nvSpPr>
        <p:spPr>
          <a:xfrm>
            <a:off x="9041878" y="6197542"/>
            <a:ext cx="2743200" cy="365125"/>
          </a:xfrm>
        </p:spPr>
        <p:txBody>
          <a:bodyPr/>
          <a:lstStyle/>
          <a:p>
            <a:fld id="{1C97C5FE-EAAB-4B0D-9845-9B0C19A6F892}" type="slidenum">
              <a:rPr lang="en-US" smtClean="0"/>
              <a:pPr/>
              <a:t>9</a:t>
            </a:fld>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25644219-4125-4882-A220-5D72CDAD2AD1}"/>
              </a:ext>
            </a:extLst>
          </p:cNvPr>
          <p:cNvPicPr>
            <a:picLocks noChangeAspect="1"/>
          </p:cNvPicPr>
          <p:nvPr/>
        </p:nvPicPr>
        <p:blipFill rotWithShape="1">
          <a:blip r:embed="rId4">
            <a:extLst>
              <a:ext uri="{28A0092B-C50C-407E-A947-70E740481C1C}">
                <a14:useLocalDpi xmlns:a14="http://schemas.microsoft.com/office/drawing/2010/main" val="0"/>
              </a:ext>
            </a:extLst>
          </a:blip>
          <a:srcRect r="65901" b="17342"/>
          <a:stretch/>
        </p:blipFill>
        <p:spPr>
          <a:xfrm>
            <a:off x="1410775" y="3633428"/>
            <a:ext cx="3110425" cy="1442664"/>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467DAC86-C9BE-4CA6-B69E-65C94E5ED9DC}"/>
              </a:ext>
            </a:extLst>
          </p:cNvPr>
          <p:cNvPicPr>
            <a:picLocks noChangeAspect="1"/>
          </p:cNvPicPr>
          <p:nvPr/>
        </p:nvPicPr>
        <p:blipFill rotWithShape="1">
          <a:blip r:embed="rId4">
            <a:extLst>
              <a:ext uri="{28A0092B-C50C-407E-A947-70E740481C1C}">
                <a14:useLocalDpi xmlns:a14="http://schemas.microsoft.com/office/drawing/2010/main" val="0"/>
              </a:ext>
            </a:extLst>
          </a:blip>
          <a:srcRect l="31175" r="33044" b="17342"/>
          <a:stretch/>
        </p:blipFill>
        <p:spPr>
          <a:xfrm>
            <a:off x="4406900" y="3633428"/>
            <a:ext cx="3263900" cy="1442664"/>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32B52452-88F5-44E8-9680-B7AEFBA7B02A}"/>
              </a:ext>
            </a:extLst>
          </p:cNvPr>
          <p:cNvPicPr>
            <a:picLocks noChangeAspect="1"/>
          </p:cNvPicPr>
          <p:nvPr/>
        </p:nvPicPr>
        <p:blipFill rotWithShape="1">
          <a:blip r:embed="rId4">
            <a:extLst>
              <a:ext uri="{28A0092B-C50C-407E-A947-70E740481C1C}">
                <a14:useLocalDpi xmlns:a14="http://schemas.microsoft.com/office/drawing/2010/main" val="0"/>
              </a:ext>
            </a:extLst>
          </a:blip>
          <a:srcRect l="69927" b="17342"/>
          <a:stretch/>
        </p:blipFill>
        <p:spPr>
          <a:xfrm>
            <a:off x="8094170" y="3633428"/>
            <a:ext cx="2743200" cy="1442664"/>
          </a:xfrm>
          <a:prstGeom prst="rect">
            <a:avLst/>
          </a:prstGeom>
        </p:spPr>
      </p:pic>
    </p:spTree>
    <p:custDataLst>
      <p:tags r:id="rId1"/>
    </p:custDataLst>
    <p:extLst>
      <p:ext uri="{BB962C8B-B14F-4D97-AF65-F5344CB8AC3E}">
        <p14:creationId xmlns:p14="http://schemas.microsoft.com/office/powerpoint/2010/main" val="297213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ITLE_W_TEXT" val="FUQ6MiPQ"/>
  <p:tag name="ARTICULATE_SLIDE_THUMBNAIL_REFRESH" val="1"/>
  <p:tag name="ARTICULATE_PROJECT_OPEN" val="0"/>
  <p:tag name="ARTICULATE_SLIDE_COUNT" val="2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_w_Text">
  <a:themeElements>
    <a:clrScheme name="MITP">
      <a:dk1>
        <a:srgbClr val="434343"/>
      </a:dk1>
      <a:lt1>
        <a:sysClr val="window" lastClr="FFFFFF"/>
      </a:lt1>
      <a:dk2>
        <a:srgbClr val="A78966"/>
      </a:dk2>
      <a:lt2>
        <a:srgbClr val="EAE4DA"/>
      </a:lt2>
      <a:accent1>
        <a:srgbClr val="035B92"/>
      </a:accent1>
      <a:accent2>
        <a:srgbClr val="BE3048"/>
      </a:accent2>
      <a:accent3>
        <a:srgbClr val="C2E7FE"/>
      </a:accent3>
      <a:accent4>
        <a:srgbClr val="ECB6BF"/>
      </a:accent4>
      <a:accent5>
        <a:srgbClr val="035B92"/>
      </a:accent5>
      <a:accent6>
        <a:srgbClr val="BE3048"/>
      </a:accent6>
      <a:hlink>
        <a:srgbClr val="035B92"/>
      </a:hlink>
      <a:folHlink>
        <a:srgbClr val="BE3048"/>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6166</TotalTime>
  <Words>1487</Words>
  <Application>Microsoft Macintosh PowerPoint</Application>
  <PresentationFormat>Widescreen</PresentationFormat>
  <Paragraphs>113</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Palatino Linotype</vt:lpstr>
      <vt:lpstr>Times New Roman</vt:lpstr>
      <vt:lpstr>Wingdings</vt:lpstr>
      <vt:lpstr>Title_w_Text</vt:lpstr>
      <vt:lpstr>INTRODUCTION TO</vt:lpstr>
      <vt:lpstr>LECTURE NOTES FOR CHAPTER 10</vt:lpstr>
      <vt:lpstr>CHAPTER 10 OVERVIEW</vt:lpstr>
      <vt:lpstr>ARRAYS</vt:lpstr>
      <vt:lpstr>ARRAYS (continued)</vt:lpstr>
      <vt:lpstr>MATRICES</vt:lpstr>
      <vt:lpstr>MATRICES (continued)</vt:lpstr>
      <vt:lpstr>STACKS AND QUEUES</vt:lpstr>
      <vt:lpstr>STACKS</vt:lpstr>
      <vt:lpstr>STACKS (continued)</vt:lpstr>
      <vt:lpstr>QUEUES</vt:lpstr>
      <vt:lpstr>QUEUES (continued)</vt:lpstr>
      <vt:lpstr>QUEUES (continued)</vt:lpstr>
      <vt:lpstr>LINKED LISTS</vt:lpstr>
      <vt:lpstr>LINKED LISTS (continued)</vt:lpstr>
      <vt:lpstr>SEARCHING A LINKED LIST</vt:lpstr>
      <vt:lpstr>INSERTING INTO A LINKED LIST</vt:lpstr>
      <vt:lpstr>INSERTING INTO A LINKED LIST (continued)</vt:lpstr>
      <vt:lpstr>DELETING FROM A LINKED LIST</vt:lpstr>
      <vt:lpstr>LINKED LIST AND ARRAY PERFORMANCE</vt:lpstr>
      <vt:lpstr>SENTINELS</vt:lpstr>
      <vt:lpstr>SENTINELS (continued)</vt:lpstr>
      <vt:lpstr>SENTINELS (continued)</vt:lpstr>
      <vt:lpstr>SENTINELS (continued)</vt:lpstr>
      <vt:lpstr>SENTINELS (continued)</vt:lpstr>
      <vt:lpstr>SENTINELS (continued)</vt:lpstr>
      <vt:lpstr>BINARY TREES</vt:lpstr>
      <vt:lpstr>ROOTED TREES WITH UNBOUNDED BRANCHING</vt:lpstr>
      <vt:lpstr>ROOTED TREES WITH UNBOUNDED BRANCHING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Agate</dc:creator>
  <cp:lastModifiedBy>Agate Development MI</cp:lastModifiedBy>
  <cp:revision>139</cp:revision>
  <dcterms:created xsi:type="dcterms:W3CDTF">2022-01-04T15:58:33Z</dcterms:created>
  <dcterms:modified xsi:type="dcterms:W3CDTF">2022-05-19T16:13:02Z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25741EB2-0642-4A76-8AEA-E5FD2C2CF090</vt:lpwstr>
  </property>
  <property fmtid="{D5CDD505-2E9C-101B-9397-08002B2CF9AE}" pid="3" name="ArticulatePath">
    <vt:lpwstr>MITP Template</vt:lpwstr>
  </property>
</Properties>
</file>